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63"/>
  </p:notesMasterIdLst>
  <p:sldIdLst>
    <p:sldId id="296" r:id="rId3"/>
    <p:sldId id="760" r:id="rId4"/>
    <p:sldId id="618" r:id="rId5"/>
    <p:sldId id="638" r:id="rId6"/>
    <p:sldId id="756" r:id="rId7"/>
    <p:sldId id="695" r:id="rId8"/>
    <p:sldId id="703" r:id="rId9"/>
    <p:sldId id="787" r:id="rId10"/>
    <p:sldId id="778" r:id="rId11"/>
    <p:sldId id="796" r:id="rId12"/>
    <p:sldId id="774" r:id="rId13"/>
    <p:sldId id="836" r:id="rId14"/>
    <p:sldId id="797" r:id="rId15"/>
    <p:sldId id="790" r:id="rId16"/>
    <p:sldId id="776" r:id="rId17"/>
    <p:sldId id="789" r:id="rId18"/>
    <p:sldId id="792" r:id="rId19"/>
    <p:sldId id="794" r:id="rId20"/>
    <p:sldId id="795" r:id="rId21"/>
    <p:sldId id="791" r:id="rId22"/>
    <p:sldId id="819" r:id="rId23"/>
    <p:sldId id="822" r:id="rId24"/>
    <p:sldId id="823" r:id="rId25"/>
    <p:sldId id="824" r:id="rId26"/>
    <p:sldId id="825" r:id="rId27"/>
    <p:sldId id="826" r:id="rId28"/>
    <p:sldId id="827" r:id="rId29"/>
    <p:sldId id="828" r:id="rId30"/>
    <p:sldId id="829" r:id="rId31"/>
    <p:sldId id="830" r:id="rId32"/>
    <p:sldId id="831" r:id="rId33"/>
    <p:sldId id="832" r:id="rId34"/>
    <p:sldId id="817" r:id="rId35"/>
    <p:sldId id="800" r:id="rId36"/>
    <p:sldId id="782" r:id="rId37"/>
    <p:sldId id="783" r:id="rId38"/>
    <p:sldId id="781" r:id="rId39"/>
    <p:sldId id="754" r:id="rId40"/>
    <p:sldId id="818" r:id="rId41"/>
    <p:sldId id="801" r:id="rId42"/>
    <p:sldId id="755" r:id="rId43"/>
    <p:sldId id="802" r:id="rId44"/>
    <p:sldId id="821" r:id="rId45"/>
    <p:sldId id="799" r:id="rId46"/>
    <p:sldId id="725" r:id="rId47"/>
    <p:sldId id="687" r:id="rId48"/>
    <p:sldId id="688" r:id="rId49"/>
    <p:sldId id="689" r:id="rId50"/>
    <p:sldId id="837" r:id="rId51"/>
    <p:sldId id="838" r:id="rId52"/>
    <p:sldId id="690" r:id="rId53"/>
    <p:sldId id="691" r:id="rId54"/>
    <p:sldId id="692" r:id="rId55"/>
    <p:sldId id="693" r:id="rId56"/>
    <p:sldId id="839" r:id="rId57"/>
    <p:sldId id="759" r:id="rId58"/>
    <p:sldId id="726" r:id="rId59"/>
    <p:sldId id="262" r:id="rId60"/>
    <p:sldId id="833" r:id="rId61"/>
    <p:sldId id="835"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56"/>
            <p14:sldId id="695"/>
            <p14:sldId id="703"/>
            <p14:sldId id="787"/>
            <p14:sldId id="778"/>
            <p14:sldId id="796"/>
            <p14:sldId id="774"/>
            <p14:sldId id="836"/>
            <p14:sldId id="797"/>
            <p14:sldId id="790"/>
            <p14:sldId id="776"/>
            <p14:sldId id="789"/>
            <p14:sldId id="792"/>
            <p14:sldId id="794"/>
            <p14:sldId id="795"/>
            <p14:sldId id="791"/>
            <p14:sldId id="819"/>
            <p14:sldId id="822"/>
            <p14:sldId id="823"/>
            <p14:sldId id="824"/>
            <p14:sldId id="825"/>
            <p14:sldId id="826"/>
            <p14:sldId id="827"/>
            <p14:sldId id="828"/>
            <p14:sldId id="829"/>
            <p14:sldId id="830"/>
            <p14:sldId id="831"/>
            <p14:sldId id="832"/>
            <p14:sldId id="817"/>
            <p14:sldId id="800"/>
            <p14:sldId id="782"/>
            <p14:sldId id="783"/>
            <p14:sldId id="781"/>
            <p14:sldId id="754"/>
            <p14:sldId id="818"/>
            <p14:sldId id="801"/>
            <p14:sldId id="755"/>
            <p14:sldId id="802"/>
            <p14:sldId id="821"/>
            <p14:sldId id="799"/>
            <p14:sldId id="725"/>
            <p14:sldId id="687"/>
            <p14:sldId id="688"/>
            <p14:sldId id="689"/>
            <p14:sldId id="837"/>
            <p14:sldId id="838"/>
            <p14:sldId id="690"/>
            <p14:sldId id="691"/>
            <p14:sldId id="692"/>
            <p14:sldId id="693"/>
            <p14:sldId id="839"/>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A8C7"/>
    <a:srgbClr val="F98A28"/>
    <a:srgbClr val="EEEEEE"/>
    <a:srgbClr val="FFFF00"/>
    <a:srgbClr val="FFFFFF"/>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8" autoAdjust="0"/>
    <p:restoredTop sz="76364" autoAdjust="0"/>
  </p:normalViewPr>
  <p:slideViewPr>
    <p:cSldViewPr>
      <p:cViewPr varScale="1">
        <p:scale>
          <a:sx n="74" d="100"/>
          <a:sy n="74" d="100"/>
        </p:scale>
        <p:origin x="588" y="72"/>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5769\Desktop\result\inherecombine_1&amp;2_ai%20gaussian_modeltest.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zh-CN"/>
              <a:t>实验对比</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zh-CN"/>
        </a:p>
      </c:txPr>
    </c:title>
    <c:autoTitleDeleted val="0"/>
    <c:plotArea>
      <c:layout/>
      <c:lineChart>
        <c:grouping val="standard"/>
        <c:varyColors val="0"/>
        <c:ser>
          <c:idx val="0"/>
          <c:order val="0"/>
          <c:tx>
            <c:strRef>
              <c:f>Sheet2!$N$1</c:f>
              <c:strCache>
                <c:ptCount val="1"/>
                <c:pt idx="0">
                  <c:v>real_life </c:v>
                </c:pt>
              </c:strCache>
            </c:strRef>
          </c:tx>
          <c:spPr>
            <a:ln w="28575" cap="rnd">
              <a:solidFill>
                <a:schemeClr val="accent1"/>
              </a:solidFill>
              <a:round/>
            </a:ln>
            <a:effectLst/>
          </c:spPr>
          <c:marker>
            <c:symbol val="none"/>
          </c:marker>
          <c:val>
            <c:numRef>
              <c:f>Sheet2!$N$2:$N$79</c:f>
              <c:numCache>
                <c:formatCode>General</c:formatCode>
                <c:ptCount val="78"/>
                <c:pt idx="0">
                  <c:v>4.6539603501575231</c:v>
                </c:pt>
                <c:pt idx="1">
                  <c:v>5.1119877883565437</c:v>
                </c:pt>
                <c:pt idx="2">
                  <c:v>5.3254460339362897</c:v>
                </c:pt>
                <c:pt idx="3">
                  <c:v>5.3523319548542752</c:v>
                </c:pt>
                <c:pt idx="4">
                  <c:v>5.3949902538082979</c:v>
                </c:pt>
                <c:pt idx="5">
                  <c:v>5.3949902538082979</c:v>
                </c:pt>
                <c:pt idx="6">
                  <c:v>5.4475990692637914</c:v>
                </c:pt>
                <c:pt idx="7">
                  <c:v>5.4823042026610525</c:v>
                </c:pt>
                <c:pt idx="8">
                  <c:v>5.500441550638171</c:v>
                </c:pt>
                <c:pt idx="9">
                  <c:v>5.598421958998375</c:v>
                </c:pt>
                <c:pt idx="10">
                  <c:v>5.6178614121485619</c:v>
                </c:pt>
                <c:pt idx="11">
                  <c:v>5.6994397252220637</c:v>
                </c:pt>
                <c:pt idx="12">
                  <c:v>5.7651911027848444</c:v>
                </c:pt>
                <c:pt idx="13">
                  <c:v>5.7785806847313879</c:v>
                </c:pt>
                <c:pt idx="14">
                  <c:v>5.7939278245075467</c:v>
                </c:pt>
                <c:pt idx="15">
                  <c:v>5.809642865355678</c:v>
                </c:pt>
                <c:pt idx="16">
                  <c:v>5.8423843240938291</c:v>
                </c:pt>
                <c:pt idx="17">
                  <c:v>5.9322451874480109</c:v>
                </c:pt>
                <c:pt idx="18">
                  <c:v>5.9401712527204316</c:v>
                </c:pt>
                <c:pt idx="19">
                  <c:v>5.9584246930297819</c:v>
                </c:pt>
                <c:pt idx="20">
                  <c:v>5.963322241161702</c:v>
                </c:pt>
                <c:pt idx="21">
                  <c:v>5.9914645471079817</c:v>
                </c:pt>
                <c:pt idx="22">
                  <c:v>6.0292419114420115</c:v>
                </c:pt>
                <c:pt idx="23">
                  <c:v>6.0306852602612633</c:v>
                </c:pt>
                <c:pt idx="24">
                  <c:v>6.0637852086876078</c:v>
                </c:pt>
                <c:pt idx="25">
                  <c:v>6.0716610891022587</c:v>
                </c:pt>
                <c:pt idx="26">
                  <c:v>6.0753460310886842</c:v>
                </c:pt>
                <c:pt idx="27">
                  <c:v>6.0787883752796565</c:v>
                </c:pt>
                <c:pt idx="28">
                  <c:v>6.0867747269123065</c:v>
                </c:pt>
                <c:pt idx="29">
                  <c:v>6.1092475827643655</c:v>
                </c:pt>
                <c:pt idx="30">
                  <c:v>6.1187577727653579</c:v>
                </c:pt>
                <c:pt idx="31">
                  <c:v>6.1325299873865848</c:v>
                </c:pt>
                <c:pt idx="32">
                  <c:v>6.1484682959176471</c:v>
                </c:pt>
                <c:pt idx="33">
                  <c:v>6.229102544572644</c:v>
                </c:pt>
                <c:pt idx="34">
                  <c:v>6.2322515335947868</c:v>
                </c:pt>
                <c:pt idx="35">
                  <c:v>6.2342146280611104</c:v>
                </c:pt>
                <c:pt idx="36">
                  <c:v>6.264350190317006</c:v>
                </c:pt>
                <c:pt idx="37">
                  <c:v>6.3104635840657126</c:v>
                </c:pt>
                <c:pt idx="38">
                  <c:v>6.319868609079685</c:v>
                </c:pt>
                <c:pt idx="39">
                  <c:v>6.3645786249984866</c:v>
                </c:pt>
                <c:pt idx="40">
                  <c:v>6.3780865674146661</c:v>
                </c:pt>
                <c:pt idx="41">
                  <c:v>6.4136228781578071</c:v>
                </c:pt>
                <c:pt idx="42">
                  <c:v>6.4152606119008695</c:v>
                </c:pt>
                <c:pt idx="43">
                  <c:v>6.4999374052903756</c:v>
                </c:pt>
                <c:pt idx="44">
                  <c:v>6.6908422774185636</c:v>
                </c:pt>
                <c:pt idx="45">
                  <c:v>6.7050269124105197</c:v>
                </c:pt>
                <c:pt idx="46">
                  <c:v>6.7298240704894754</c:v>
                </c:pt>
                <c:pt idx="47">
                  <c:v>6.7417006946520548</c:v>
                </c:pt>
                <c:pt idx="48">
                  <c:v>6.7799219074722519</c:v>
                </c:pt>
                <c:pt idx="49">
                  <c:v>6.7968237182748554</c:v>
                </c:pt>
                <c:pt idx="50">
                  <c:v>6.8211074722564646</c:v>
                </c:pt>
                <c:pt idx="51">
                  <c:v>6.8221973906204907</c:v>
                </c:pt>
                <c:pt idx="52">
                  <c:v>6.8532990931860782</c:v>
                </c:pt>
                <c:pt idx="53">
                  <c:v>6.8596149036542018</c:v>
                </c:pt>
                <c:pt idx="54">
                  <c:v>6.9255951971104679</c:v>
                </c:pt>
                <c:pt idx="55">
                  <c:v>7.4424927227944409</c:v>
                </c:pt>
                <c:pt idx="56">
                  <c:v>7.467942332285852</c:v>
                </c:pt>
                <c:pt idx="57">
                  <c:v>7.5104305563780063</c:v>
                </c:pt>
                <c:pt idx="58">
                  <c:v>7.5600804650218274</c:v>
                </c:pt>
                <c:pt idx="59">
                  <c:v>7.5958899177185382</c:v>
                </c:pt>
                <c:pt idx="60">
                  <c:v>7.6676260915849905</c:v>
                </c:pt>
                <c:pt idx="61">
                  <c:v>7.6975753468023429</c:v>
                </c:pt>
                <c:pt idx="62">
                  <c:v>7.718685495198466</c:v>
                </c:pt>
                <c:pt idx="63">
                  <c:v>7.7319307219484861</c:v>
                </c:pt>
                <c:pt idx="64">
                  <c:v>7.7782114745124931</c:v>
                </c:pt>
                <c:pt idx="65">
                  <c:v>7.7989333100412166</c:v>
                </c:pt>
                <c:pt idx="66">
                  <c:v>7.8107581165293567</c:v>
                </c:pt>
                <c:pt idx="67">
                  <c:v>8.2133817370345721</c:v>
                </c:pt>
                <c:pt idx="68">
                  <c:v>8.3961548630391807</c:v>
                </c:pt>
                <c:pt idx="69">
                  <c:v>8.4680029472254663</c:v>
                </c:pt>
                <c:pt idx="70">
                  <c:v>8.5251613610654147</c:v>
                </c:pt>
                <c:pt idx="71">
                  <c:v>8.5525603352535295</c:v>
                </c:pt>
                <c:pt idx="72">
                  <c:v>8.7078135510248877</c:v>
                </c:pt>
                <c:pt idx="73">
                  <c:v>8.8268813441306335</c:v>
                </c:pt>
                <c:pt idx="74">
                  <c:v>8.8407249167617152</c:v>
                </c:pt>
                <c:pt idx="75">
                  <c:v>9.3673441207858481</c:v>
                </c:pt>
                <c:pt idx="76">
                  <c:v>9.4425625872235965</c:v>
                </c:pt>
              </c:numCache>
            </c:numRef>
          </c:val>
          <c:smooth val="0"/>
          <c:extLst xmlns:c16r2="http://schemas.microsoft.com/office/drawing/2015/06/chart">
            <c:ext xmlns:c16="http://schemas.microsoft.com/office/drawing/2014/chart" uri="{C3380CC4-5D6E-409C-BE32-E72D297353CC}">
              <c16:uniqueId val="{00000000-A355-4FF2-BF64-C323DBC78BA4}"/>
            </c:ext>
          </c:extLst>
        </c:ser>
        <c:ser>
          <c:idx val="1"/>
          <c:order val="1"/>
          <c:tx>
            <c:strRef>
              <c:f>Sheet2!$O$1</c:f>
              <c:strCache>
                <c:ptCount val="1"/>
                <c:pt idx="0">
                  <c:v>all_feature</c:v>
                </c:pt>
              </c:strCache>
            </c:strRef>
          </c:tx>
          <c:spPr>
            <a:ln w="28575" cap="rnd">
              <a:solidFill>
                <a:schemeClr val="accent2"/>
              </a:solidFill>
              <a:round/>
            </a:ln>
            <a:effectLst/>
          </c:spPr>
          <c:marker>
            <c:symbol val="none"/>
          </c:marker>
          <c:val>
            <c:numRef>
              <c:f>Sheet2!$O$2:$O$79</c:f>
              <c:numCache>
                <c:formatCode>General</c:formatCode>
                <c:ptCount val="78"/>
                <c:pt idx="0">
                  <c:v>6.0878112312359498</c:v>
                </c:pt>
                <c:pt idx="1">
                  <c:v>6.0040490580267205</c:v>
                </c:pt>
                <c:pt idx="2">
                  <c:v>5.5543159088738436</c:v>
                </c:pt>
                <c:pt idx="3">
                  <c:v>5.7796695976397716</c:v>
                </c:pt>
                <c:pt idx="4">
                  <c:v>5.6002934585084372</c:v>
                </c:pt>
                <c:pt idx="5">
                  <c:v>5.9459977827899868</c:v>
                </c:pt>
                <c:pt idx="6">
                  <c:v>5.7524896598108324</c:v>
                </c:pt>
                <c:pt idx="7">
                  <c:v>5.5941319652791668</c:v>
                </c:pt>
                <c:pt idx="8">
                  <c:v>5.7667764054390354</c:v>
                </c:pt>
                <c:pt idx="9">
                  <c:v>5.749676487843308</c:v>
                </c:pt>
                <c:pt idx="10">
                  <c:v>5.6411157663785243</c:v>
                </c:pt>
                <c:pt idx="11">
                  <c:v>5.5868149769287889</c:v>
                </c:pt>
                <c:pt idx="12">
                  <c:v>6.0471607380807431</c:v>
                </c:pt>
                <c:pt idx="13">
                  <c:v>5.5437049961501437</c:v>
                </c:pt>
                <c:pt idx="14">
                  <c:v>6.2638743717451586</c:v>
                </c:pt>
                <c:pt idx="15">
                  <c:v>5.6839778833997849</c:v>
                </c:pt>
                <c:pt idx="16">
                  <c:v>6.6513540694533146</c:v>
                </c:pt>
                <c:pt idx="17">
                  <c:v>6.119632777238416</c:v>
                </c:pt>
                <c:pt idx="18">
                  <c:v>5.9926325130686786</c:v>
                </c:pt>
                <c:pt idx="19">
                  <c:v>5.9231804849319918</c:v>
                </c:pt>
                <c:pt idx="20">
                  <c:v>6.0329980456186272</c:v>
                </c:pt>
                <c:pt idx="21">
                  <c:v>6.2290401128009361</c:v>
                </c:pt>
                <c:pt idx="22">
                  <c:v>5.9224257651394794</c:v>
                </c:pt>
                <c:pt idx="23">
                  <c:v>6.4995204734905663</c:v>
                </c:pt>
                <c:pt idx="24">
                  <c:v>6.2805256244750058</c:v>
                </c:pt>
                <c:pt idx="25">
                  <c:v>6.0612679605206834</c:v>
                </c:pt>
                <c:pt idx="26">
                  <c:v>6.0085252694177402</c:v>
                </c:pt>
                <c:pt idx="27">
                  <c:v>6.0300777843884079</c:v>
                </c:pt>
                <c:pt idx="28">
                  <c:v>6.1986081475958263</c:v>
                </c:pt>
                <c:pt idx="29">
                  <c:v>5.9722477154981384</c:v>
                </c:pt>
                <c:pt idx="30">
                  <c:v>6.1041365492580688</c:v>
                </c:pt>
                <c:pt idx="31">
                  <c:v>6.1856080719328235</c:v>
                </c:pt>
                <c:pt idx="32">
                  <c:v>6.378027880230567</c:v>
                </c:pt>
                <c:pt idx="33">
                  <c:v>6.0098067308215564</c:v>
                </c:pt>
                <c:pt idx="34">
                  <c:v>6.3287525088022214</c:v>
                </c:pt>
                <c:pt idx="35">
                  <c:v>6.181696462287392</c:v>
                </c:pt>
                <c:pt idx="36">
                  <c:v>6.3336702078195808</c:v>
                </c:pt>
                <c:pt idx="37">
                  <c:v>6.247489192884526</c:v>
                </c:pt>
                <c:pt idx="38">
                  <c:v>6.3785180723573465</c:v>
                </c:pt>
                <c:pt idx="39">
                  <c:v>6.0733138761827314</c:v>
                </c:pt>
                <c:pt idx="40">
                  <c:v>6.2688418293776316</c:v>
                </c:pt>
                <c:pt idx="41">
                  <c:v>6.0156899624916012</c:v>
                </c:pt>
                <c:pt idx="42">
                  <c:v>6.2824211014955056</c:v>
                </c:pt>
                <c:pt idx="43">
                  <c:v>6.2950775255502656</c:v>
                </c:pt>
                <c:pt idx="44">
                  <c:v>6.2746272421852227</c:v>
                </c:pt>
                <c:pt idx="45">
                  <c:v>6.0315887163317043</c:v>
                </c:pt>
                <c:pt idx="46">
                  <c:v>6.5056286745420362</c:v>
                </c:pt>
                <c:pt idx="47">
                  <c:v>7.0970922192498938</c:v>
                </c:pt>
                <c:pt idx="48">
                  <c:v>6.8499166278933332</c:v>
                </c:pt>
                <c:pt idx="49">
                  <c:v>7.1694861264194474</c:v>
                </c:pt>
                <c:pt idx="50">
                  <c:v>6.2348452091626925</c:v>
                </c:pt>
                <c:pt idx="51">
                  <c:v>6.8909001618555275</c:v>
                </c:pt>
                <c:pt idx="52">
                  <c:v>6.9122986990935988</c:v>
                </c:pt>
                <c:pt idx="53">
                  <c:v>6.361134778225046</c:v>
                </c:pt>
                <c:pt idx="54">
                  <c:v>6.8337021545094787</c:v>
                </c:pt>
                <c:pt idx="55">
                  <c:v>7.0949128778019954</c:v>
                </c:pt>
                <c:pt idx="56">
                  <c:v>6.9612769847690439</c:v>
                </c:pt>
                <c:pt idx="57">
                  <c:v>6.958538971972164</c:v>
                </c:pt>
                <c:pt idx="58">
                  <c:v>7.0432590051918194</c:v>
                </c:pt>
                <c:pt idx="59">
                  <c:v>7.6896738196264085</c:v>
                </c:pt>
                <c:pt idx="60">
                  <c:v>7.8613032271088459</c:v>
                </c:pt>
                <c:pt idx="61">
                  <c:v>7.8739659335399077</c:v>
                </c:pt>
                <c:pt idx="62">
                  <c:v>7.9334332585656933</c:v>
                </c:pt>
                <c:pt idx="63">
                  <c:v>7.8591337139327644</c:v>
                </c:pt>
                <c:pt idx="64">
                  <c:v>7.8535985925890337</c:v>
                </c:pt>
                <c:pt idx="65">
                  <c:v>7.9345684744905149</c:v>
                </c:pt>
                <c:pt idx="66">
                  <c:v>7.745524200428143</c:v>
                </c:pt>
                <c:pt idx="67">
                  <c:v>7.885436636207694</c:v>
                </c:pt>
                <c:pt idx="68">
                  <c:v>7.9634772223355768</c:v>
                </c:pt>
                <c:pt idx="69">
                  <c:v>8.1879570945124023</c:v>
                </c:pt>
                <c:pt idx="70">
                  <c:v>8.6455961271149562</c:v>
                </c:pt>
                <c:pt idx="71">
                  <c:v>8.6594984161155644</c:v>
                </c:pt>
                <c:pt idx="72">
                  <c:v>8.1424144036164599</c:v>
                </c:pt>
                <c:pt idx="73">
                  <c:v>8.605955167411075</c:v>
                </c:pt>
                <c:pt idx="74">
                  <c:v>8.1989671352615687</c:v>
                </c:pt>
                <c:pt idx="75">
                  <c:v>8.960427475243419</c:v>
                </c:pt>
                <c:pt idx="76">
                  <c:v>8.9003625556632766</c:v>
                </c:pt>
              </c:numCache>
            </c:numRef>
          </c:val>
          <c:smooth val="0"/>
          <c:extLst xmlns:c16r2="http://schemas.microsoft.com/office/drawing/2015/06/chart">
            <c:ext xmlns:c16="http://schemas.microsoft.com/office/drawing/2014/chart" uri="{C3380CC4-5D6E-409C-BE32-E72D297353CC}">
              <c16:uniqueId val="{00000001-A355-4FF2-BF64-C323DBC78BA4}"/>
            </c:ext>
          </c:extLst>
        </c:ser>
        <c:ser>
          <c:idx val="2"/>
          <c:order val="2"/>
          <c:tx>
            <c:strRef>
              <c:f>Sheet2!$T$1</c:f>
              <c:strCache>
                <c:ptCount val="1"/>
                <c:pt idx="0">
                  <c:v>feature_selection</c:v>
                </c:pt>
              </c:strCache>
            </c:strRef>
          </c:tx>
          <c:spPr>
            <a:ln w="28575" cap="rnd">
              <a:solidFill>
                <a:schemeClr val="accent3"/>
              </a:solidFill>
              <a:round/>
            </a:ln>
            <a:effectLst/>
          </c:spPr>
          <c:marker>
            <c:symbol val="none"/>
          </c:marker>
          <c:val>
            <c:numRef>
              <c:f>Sheet2!$T$2:$T$79</c:f>
              <c:numCache>
                <c:formatCode>General</c:formatCode>
                <c:ptCount val="78"/>
                <c:pt idx="0">
                  <c:v>6.0303245657828928</c:v>
                </c:pt>
                <c:pt idx="1">
                  <c:v>5.9367732713013952</c:v>
                </c:pt>
                <c:pt idx="2">
                  <c:v>5.5140259525616369</c:v>
                </c:pt>
                <c:pt idx="3">
                  <c:v>5.82664733051854</c:v>
                </c:pt>
                <c:pt idx="4">
                  <c:v>5.5617856508004122</c:v>
                </c:pt>
                <c:pt idx="5">
                  <c:v>5.962333779153024</c:v>
                </c:pt>
                <c:pt idx="6">
                  <c:v>5.7435318599882796</c:v>
                </c:pt>
                <c:pt idx="7">
                  <c:v>5.5709629133436787</c:v>
                </c:pt>
                <c:pt idx="8">
                  <c:v>5.7517250491846266</c:v>
                </c:pt>
                <c:pt idx="9">
                  <c:v>5.663419274550674</c:v>
                </c:pt>
                <c:pt idx="10">
                  <c:v>5.6277203417140624</c:v>
                </c:pt>
                <c:pt idx="11">
                  <c:v>5.5931860622826219</c:v>
                </c:pt>
                <c:pt idx="12">
                  <c:v>5.9596738817849984</c:v>
                </c:pt>
                <c:pt idx="13">
                  <c:v>5.5116182135064937</c:v>
                </c:pt>
                <c:pt idx="14">
                  <c:v>6.3113964852767444</c:v>
                </c:pt>
                <c:pt idx="15">
                  <c:v>5.6645892629085131</c:v>
                </c:pt>
                <c:pt idx="16">
                  <c:v>6.6843428277483792</c:v>
                </c:pt>
                <c:pt idx="17">
                  <c:v>6.0825247465735472</c:v>
                </c:pt>
                <c:pt idx="18">
                  <c:v>5.9592772663666418</c:v>
                </c:pt>
                <c:pt idx="19">
                  <c:v>5.8744201057175562</c:v>
                </c:pt>
                <c:pt idx="20">
                  <c:v>6.0112887867672722</c:v>
                </c:pt>
                <c:pt idx="21">
                  <c:v>6.5098465936600274</c:v>
                </c:pt>
                <c:pt idx="22">
                  <c:v>5.9189168560656205</c:v>
                </c:pt>
                <c:pt idx="23">
                  <c:v>6.4713380499503437</c:v>
                </c:pt>
                <c:pt idx="24">
                  <c:v>6.2986606717227618</c:v>
                </c:pt>
                <c:pt idx="25">
                  <c:v>6.0804693496848117</c:v>
                </c:pt>
                <c:pt idx="26">
                  <c:v>5.9749658777513188</c:v>
                </c:pt>
                <c:pt idx="27">
                  <c:v>6.0305859186920694</c:v>
                </c:pt>
                <c:pt idx="28">
                  <c:v>6.1249312212950295</c:v>
                </c:pt>
                <c:pt idx="29">
                  <c:v>5.899286237688468</c:v>
                </c:pt>
                <c:pt idx="30">
                  <c:v>6.1098919266619243</c:v>
                </c:pt>
                <c:pt idx="31">
                  <c:v>6.2097647382653305</c:v>
                </c:pt>
                <c:pt idx="32">
                  <c:v>6.3639443216316351</c:v>
                </c:pt>
                <c:pt idx="33">
                  <c:v>6.0072846224094025</c:v>
                </c:pt>
                <c:pt idx="34">
                  <c:v>6.3363477734936504</c:v>
                </c:pt>
                <c:pt idx="35">
                  <c:v>6.1795285150251891</c:v>
                </c:pt>
                <c:pt idx="36">
                  <c:v>6.3331369194286573</c:v>
                </c:pt>
                <c:pt idx="37">
                  <c:v>6.3450986393569195</c:v>
                </c:pt>
                <c:pt idx="38">
                  <c:v>6.3760061517780597</c:v>
                </c:pt>
                <c:pt idx="39">
                  <c:v>6.0745064233029442</c:v>
                </c:pt>
                <c:pt idx="40">
                  <c:v>6.2952306061098326</c:v>
                </c:pt>
                <c:pt idx="41">
                  <c:v>6.0117737513756424</c:v>
                </c:pt>
                <c:pt idx="42">
                  <c:v>6.2757886434816541</c:v>
                </c:pt>
                <c:pt idx="43">
                  <c:v>6.2934786395446087</c:v>
                </c:pt>
                <c:pt idx="44">
                  <c:v>6.2241604032278479</c:v>
                </c:pt>
                <c:pt idx="45">
                  <c:v>6.1010464000190572</c:v>
                </c:pt>
                <c:pt idx="46">
                  <c:v>6.4819552043189281</c:v>
                </c:pt>
                <c:pt idx="47">
                  <c:v>7.0127317208857791</c:v>
                </c:pt>
                <c:pt idx="48">
                  <c:v>6.8283029163030289</c:v>
                </c:pt>
                <c:pt idx="49">
                  <c:v>7.0719265647961427</c:v>
                </c:pt>
                <c:pt idx="50">
                  <c:v>6.2112919259067896</c:v>
                </c:pt>
                <c:pt idx="51">
                  <c:v>6.8334271637800965</c:v>
                </c:pt>
                <c:pt idx="52">
                  <c:v>6.8655596888831658</c:v>
                </c:pt>
                <c:pt idx="53">
                  <c:v>6.324193508511474</c:v>
                </c:pt>
                <c:pt idx="54">
                  <c:v>6.7866420749883192</c:v>
                </c:pt>
                <c:pt idx="55">
                  <c:v>7.0942355262422172</c:v>
                </c:pt>
                <c:pt idx="56">
                  <c:v>6.9419111266155609</c:v>
                </c:pt>
                <c:pt idx="57">
                  <c:v>6.8679658478889634</c:v>
                </c:pt>
                <c:pt idx="58">
                  <c:v>7.0322647704589558</c:v>
                </c:pt>
                <c:pt idx="59">
                  <c:v>7.6674291233173149</c:v>
                </c:pt>
                <c:pt idx="60">
                  <c:v>7.8458962862757442</c:v>
                </c:pt>
                <c:pt idx="61">
                  <c:v>7.8978893278315043</c:v>
                </c:pt>
                <c:pt idx="62">
                  <c:v>7.9503572450991555</c:v>
                </c:pt>
                <c:pt idx="63">
                  <c:v>7.8816203596403689</c:v>
                </c:pt>
                <c:pt idx="64">
                  <c:v>7.8434714094972318</c:v>
                </c:pt>
                <c:pt idx="65">
                  <c:v>7.9510914325924924</c:v>
                </c:pt>
                <c:pt idx="66">
                  <c:v>7.78991494524979</c:v>
                </c:pt>
                <c:pt idx="67">
                  <c:v>7.9585101368308777</c:v>
                </c:pt>
                <c:pt idx="68">
                  <c:v>8.0256615806199942</c:v>
                </c:pt>
                <c:pt idx="69">
                  <c:v>8.2265621783580709</c:v>
                </c:pt>
                <c:pt idx="70">
                  <c:v>8.6784494580979672</c:v>
                </c:pt>
                <c:pt idx="71">
                  <c:v>8.6833284231104102</c:v>
                </c:pt>
                <c:pt idx="72">
                  <c:v>8.1731959790254169</c:v>
                </c:pt>
                <c:pt idx="73">
                  <c:v>8.6101178977733746</c:v>
                </c:pt>
                <c:pt idx="74">
                  <c:v>8.3070970921138567</c:v>
                </c:pt>
                <c:pt idx="75">
                  <c:v>9.0356280607241111</c:v>
                </c:pt>
                <c:pt idx="76">
                  <c:v>9.0034143748480595</c:v>
                </c:pt>
              </c:numCache>
            </c:numRef>
          </c:val>
          <c:smooth val="0"/>
          <c:extLst xmlns:c16r2="http://schemas.microsoft.com/office/drawing/2015/06/chart">
            <c:ext xmlns:c16="http://schemas.microsoft.com/office/drawing/2014/chart" uri="{C3380CC4-5D6E-409C-BE32-E72D297353CC}">
              <c16:uniqueId val="{00000002-A355-4FF2-BF64-C323DBC78BA4}"/>
            </c:ext>
          </c:extLst>
        </c:ser>
        <c:dLbls>
          <c:showLegendKey val="0"/>
          <c:showVal val="0"/>
          <c:showCatName val="0"/>
          <c:showSerName val="0"/>
          <c:showPercent val="0"/>
          <c:showBubbleSize val="0"/>
        </c:dLbls>
        <c:smooth val="0"/>
        <c:axId val="463147128"/>
        <c:axId val="463147520"/>
      </c:lineChart>
      <c:catAx>
        <c:axId val="4631471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63147520"/>
        <c:crosses val="autoZero"/>
        <c:auto val="1"/>
        <c:lblAlgn val="ctr"/>
        <c:lblOffset val="100"/>
        <c:noMultiLvlLbl val="0"/>
      </c:catAx>
      <c:valAx>
        <c:axId val="46314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crossAx val="463147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7AA89391-72D2-44ED-93B0-C828064DACCD}" type="presOf" srcId="{FE0B8CEE-7931-4C6C-ABAD-786E9B835F96}" destId="{25B85B47-B55F-40A6-95E0-5ED6A9B870BF}"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25A3985-4B9B-49D4-98A2-FED433F78CCA}" type="presOf" srcId="{09FEEF98-66D8-4266-9535-59667BCA2E50}" destId="{D7A831F6-224E-4255-B33E-DD2359E3B62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smtClean="0"/>
            <a:t>蠕变性能</a:t>
          </a:r>
          <a:endParaRPr lang="zh-CN" altLang="en-US" dirty="0"/>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smtClean="0"/>
            <a:t>成分</a:t>
          </a:r>
          <a:endParaRPr lang="zh-CN" altLang="en-US" dirty="0"/>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smtClean="0"/>
            <a:t>应力</a:t>
          </a:r>
          <a:endParaRPr lang="zh-CN" altLang="en-US" dirty="0"/>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smtClean="0"/>
            <a:t>晶格错配度</a:t>
          </a:r>
          <a:endParaRPr lang="zh-CN" altLang="en-US" dirty="0"/>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smtClean="0"/>
            <a:t>温度</a:t>
          </a:r>
          <a:endParaRPr lang="zh-CN" altLang="en-US" dirty="0"/>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smtClean="0"/>
            <a:t>其他</a:t>
          </a:r>
          <a:endParaRPr lang="zh-CN" altLang="en-US" dirty="0"/>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t>
        <a:bodyPr/>
        <a:lstStyle/>
        <a:p>
          <a:endParaRPr lang="zh-CN" altLang="en-US"/>
        </a:p>
      </dgm:t>
    </dgm:pt>
    <dgm:pt modelId="{CBE46D69-316A-4A66-A2B7-94AAEAF8BAC2}" type="pres">
      <dgm:prSet presAssocID="{B012B291-A616-4BC6-9370-CD9321A1E47C}" presName="centerShape" presStyleLbl="node0" presStyleIdx="0" presStyleCnt="1"/>
      <dgm:spPr/>
      <dgm:t>
        <a:bodyPr/>
        <a:lstStyle/>
        <a:p>
          <a:endParaRPr lang="zh-CN" altLang="en-US"/>
        </a:p>
      </dgm:t>
    </dgm:pt>
    <dgm:pt modelId="{517ABFBA-4E0D-4BE7-B229-3797C115DB4D}" type="pres">
      <dgm:prSet presAssocID="{BCAE19AC-0635-41A0-B93E-14388F7990CC}" presName="node" presStyleLbl="node1" presStyleIdx="0" presStyleCnt="5">
        <dgm:presLayoutVars>
          <dgm:bulletEnabled val="1"/>
        </dgm:presLayoutVars>
      </dgm:prSet>
      <dgm:spPr/>
      <dgm:t>
        <a:bodyPr/>
        <a:lstStyle/>
        <a:p>
          <a:endParaRPr lang="zh-CN" altLang="en-US"/>
        </a:p>
      </dgm:t>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t>
        <a:bodyPr/>
        <a:lstStyle/>
        <a:p>
          <a:endParaRPr lang="zh-CN" altLang="en-US"/>
        </a:p>
      </dgm:t>
    </dgm:pt>
    <dgm:pt modelId="{331B85EC-7C50-4F61-806E-5DC3B2D805D8}" type="pres">
      <dgm:prSet presAssocID="{FF6ED301-4437-4961-940C-1414E305B443}" presName="node" presStyleLbl="node1" presStyleIdx="1" presStyleCnt="5">
        <dgm:presLayoutVars>
          <dgm:bulletEnabled val="1"/>
        </dgm:presLayoutVars>
      </dgm:prSet>
      <dgm:spPr/>
      <dgm:t>
        <a:bodyPr/>
        <a:lstStyle/>
        <a:p>
          <a:endParaRPr lang="zh-CN" altLang="en-US"/>
        </a:p>
      </dgm:t>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t>
        <a:bodyPr/>
        <a:lstStyle/>
        <a:p>
          <a:endParaRPr lang="zh-CN" altLang="en-US"/>
        </a:p>
      </dgm:t>
    </dgm:pt>
    <dgm:pt modelId="{8FF77C59-D311-4785-BA98-C48284A4260C}" type="pres">
      <dgm:prSet presAssocID="{2BC19692-FE61-40A0-B3EB-251422C17EBE}" presName="node" presStyleLbl="node1" presStyleIdx="2" presStyleCnt="5">
        <dgm:presLayoutVars>
          <dgm:bulletEnabled val="1"/>
        </dgm:presLayoutVars>
      </dgm:prSet>
      <dgm:spPr/>
      <dgm:t>
        <a:bodyPr/>
        <a:lstStyle/>
        <a:p>
          <a:endParaRPr lang="zh-CN" altLang="en-US"/>
        </a:p>
      </dgm:t>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t>
        <a:bodyPr/>
        <a:lstStyle/>
        <a:p>
          <a:endParaRPr lang="zh-CN" altLang="en-US"/>
        </a:p>
      </dgm:t>
    </dgm:pt>
    <dgm:pt modelId="{63BBFADA-00AA-4C15-BB20-06DBBDBCCF18}" type="pres">
      <dgm:prSet presAssocID="{79161FB4-6960-4DBB-A08A-B58470EF0699}" presName="node" presStyleLbl="node1" presStyleIdx="3" presStyleCnt="5">
        <dgm:presLayoutVars>
          <dgm:bulletEnabled val="1"/>
        </dgm:presLayoutVars>
      </dgm:prSet>
      <dgm:spPr/>
      <dgm:t>
        <a:bodyPr/>
        <a:lstStyle/>
        <a:p>
          <a:endParaRPr lang="zh-CN" altLang="en-US"/>
        </a:p>
      </dgm:t>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t>
        <a:bodyPr/>
        <a:lstStyle/>
        <a:p>
          <a:endParaRPr lang="zh-CN" altLang="en-US"/>
        </a:p>
      </dgm:t>
    </dgm:pt>
    <dgm:pt modelId="{8648740D-CCC2-4679-AEEC-78FD69374AE9}" type="pres">
      <dgm:prSet presAssocID="{70D485AD-6038-4BAE-9838-84D517A20A2B}" presName="node" presStyleLbl="node1" presStyleIdx="4" presStyleCnt="5">
        <dgm:presLayoutVars>
          <dgm:bulletEnabled val="1"/>
        </dgm:presLayoutVars>
      </dgm:prSet>
      <dgm:spPr/>
      <dgm:t>
        <a:bodyPr/>
        <a:lstStyle/>
        <a:p>
          <a:endParaRPr lang="zh-CN" altLang="en-US"/>
        </a:p>
      </dgm:t>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t>
        <a:bodyPr/>
        <a:lstStyle/>
        <a:p>
          <a:endParaRPr lang="zh-CN" altLang="en-US"/>
        </a:p>
      </dgm:t>
    </dgm:pt>
  </dgm:ptLst>
  <dgm:cxnLst>
    <dgm:cxn modelId="{6778D480-B120-49F5-874A-EAD643C9151F}" type="presOf" srcId="{C7F16E43-B57E-4D5D-B862-31AF3C49C101}" destId="{8B0863EE-CAF7-4726-A39C-624B18079FB1}" srcOrd="0" destOrd="0" presId="urn:microsoft.com/office/officeart/2005/8/layout/radial6"/>
    <dgm:cxn modelId="{6878F001-A2BE-4CF7-8DFE-62278D8E95D3}" type="presOf" srcId="{FF6ED301-4437-4961-940C-1414E305B443}" destId="{331B85EC-7C50-4F61-806E-5DC3B2D805D8}" srcOrd="0" destOrd="0" presId="urn:microsoft.com/office/officeart/2005/8/layout/radial6"/>
    <dgm:cxn modelId="{B4B7A0BB-D0DD-4C04-BD3F-82A8F1F98B36}" type="presOf" srcId="{6DC79F61-FF8F-49E6-82E9-D9AFB5ECAAE6}" destId="{B3061133-6317-42B1-B159-5E6466D19DFA}" srcOrd="0" destOrd="0" presId="urn:microsoft.com/office/officeart/2005/8/layout/radial6"/>
    <dgm:cxn modelId="{990F0EA6-DA91-41E4-BE10-2732F261AFAA}" type="presOf" srcId="{BCAE19AC-0635-41A0-B93E-14388F7990CC}" destId="{517ABFBA-4E0D-4BE7-B229-3797C115DB4D}" srcOrd="0" destOrd="0" presId="urn:microsoft.com/office/officeart/2005/8/layout/radial6"/>
    <dgm:cxn modelId="{4C7864DF-92E8-4595-A4CF-42AE98C1BDE6}" type="presOf" srcId="{2BC19692-FE61-40A0-B3EB-251422C17EBE}" destId="{8FF77C59-D311-4785-BA98-C48284A4260C}"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40A26D8A-E307-4340-9F8C-9D7BFB0B7723}" type="presOf" srcId="{B012B291-A616-4BC6-9370-CD9321A1E47C}" destId="{CBE46D69-316A-4A66-A2B7-94AAEAF8BAC2}" srcOrd="0" destOrd="0" presId="urn:microsoft.com/office/officeart/2005/8/layout/radial6"/>
    <dgm:cxn modelId="{483FF996-C2BA-49CB-8AA6-01F0F6CC96F6}" srcId="{B012B291-A616-4BC6-9370-CD9321A1E47C}" destId="{79161FB4-6960-4DBB-A08A-B58470EF0699}" srcOrd="3" destOrd="0" parTransId="{1A004838-A180-48A7-959C-69B95C1116F5}" sibTransId="{9DC03F21-BED6-4B51-9D65-71360D809B6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ECDC9DDB-C268-4FA6-A2F8-F3940E9A2DE4}" type="presOf" srcId="{FBCE9F03-15B4-48CA-938A-F65E2E0CC669}" destId="{3BBDBF18-A5B1-4F45-B9A2-1B10986488C1}"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B2B33EDB-6C4D-40A5-9485-865CF6F5B59A}" type="presOf" srcId="{79161FB4-6960-4DBB-A08A-B58470EF0699}" destId="{63BBFADA-00AA-4C15-BB20-06DBBDBCCF18}" srcOrd="0" destOrd="0" presId="urn:microsoft.com/office/officeart/2005/8/layout/radial6"/>
    <dgm:cxn modelId="{CDBAC7A4-6FBD-4F75-9F63-BD82223546FC}" type="presOf" srcId="{70D485AD-6038-4BAE-9838-84D517A20A2B}" destId="{8648740D-CCC2-4679-AEEC-78FD69374AE9}" srcOrd="0" destOrd="0" presId="urn:microsoft.com/office/officeart/2005/8/layout/radial6"/>
    <dgm:cxn modelId="{ED1742CA-6C12-4259-B46E-B73C68016ECE}" type="presOf" srcId="{D2A4F74C-C46D-43A3-A2A0-3EA62AD791AB}" destId="{E46DEA03-1C15-497B-B069-84FC88716F6F}" srcOrd="0" destOrd="0" presId="urn:microsoft.com/office/officeart/2005/8/layout/radial6"/>
    <dgm:cxn modelId="{8108197A-1767-4DA8-A5BF-2183C308C01A}" srcId="{B012B291-A616-4BC6-9370-CD9321A1E47C}" destId="{2BC19692-FE61-40A0-B3EB-251422C17EBE}" srcOrd="2" destOrd="0" parTransId="{D7C288F0-BD73-4B0A-BC86-FCF9068109CD}" sibTransId="{D2A4F74C-C46D-43A3-A2A0-3EA62AD791AB}"/>
    <dgm:cxn modelId="{CF24A012-4D82-4D96-98D2-E7067685E0B7}" type="presOf" srcId="{9DC03F21-BED6-4B51-9D65-71360D809B66}" destId="{9FB7942C-2A36-47D2-8A6D-979AE590B49B}" srcOrd="0" destOrd="0" presId="urn:microsoft.com/office/officeart/2005/8/layout/radial6"/>
    <dgm:cxn modelId="{789270EB-0D2D-4F10-AF06-9199C0F96F42}" type="presOf" srcId="{5B190AF3-AD8E-4B2F-B8C8-FD0DA40B2174}" destId="{AE8A46A3-FEA9-43A6-AF59-3B1111B88F1F}" srcOrd="0" destOrd="0" presId="urn:microsoft.com/office/officeart/2005/8/layout/radial6"/>
    <dgm:cxn modelId="{B87A2CA0-0B83-4D46-A126-A1D6DDAEE2FF}" type="presParOf" srcId="{3BBDBF18-A5B1-4F45-B9A2-1B10986488C1}" destId="{CBE46D69-316A-4A66-A2B7-94AAEAF8BAC2}" srcOrd="0" destOrd="0" presId="urn:microsoft.com/office/officeart/2005/8/layout/radial6"/>
    <dgm:cxn modelId="{2F9F1918-BFC1-4B0B-AA37-8A47093753C1}" type="presParOf" srcId="{3BBDBF18-A5B1-4F45-B9A2-1B10986488C1}" destId="{517ABFBA-4E0D-4BE7-B229-3797C115DB4D}" srcOrd="1" destOrd="0" presId="urn:microsoft.com/office/officeart/2005/8/layout/radial6"/>
    <dgm:cxn modelId="{9E0BC3CF-5919-4932-8757-658CF8019803}" type="presParOf" srcId="{3BBDBF18-A5B1-4F45-B9A2-1B10986488C1}" destId="{C6EF502B-8380-47FD-98D9-143EE59B2338}" srcOrd="2" destOrd="0" presId="urn:microsoft.com/office/officeart/2005/8/layout/radial6"/>
    <dgm:cxn modelId="{9C3E0AF6-2585-424A-9B3A-BFD8B57223D1}" type="presParOf" srcId="{3BBDBF18-A5B1-4F45-B9A2-1B10986488C1}" destId="{AE8A46A3-FEA9-43A6-AF59-3B1111B88F1F}" srcOrd="3" destOrd="0" presId="urn:microsoft.com/office/officeart/2005/8/layout/radial6"/>
    <dgm:cxn modelId="{F96341C2-8D83-4C37-AF4C-269B5635F42B}" type="presParOf" srcId="{3BBDBF18-A5B1-4F45-B9A2-1B10986488C1}" destId="{331B85EC-7C50-4F61-806E-5DC3B2D805D8}" srcOrd="4" destOrd="0" presId="urn:microsoft.com/office/officeart/2005/8/layout/radial6"/>
    <dgm:cxn modelId="{2B9300A8-AB30-4EC6-89EA-437CC20AA9E6}" type="presParOf" srcId="{3BBDBF18-A5B1-4F45-B9A2-1B10986488C1}" destId="{45DBB55B-B2AE-496C-BD2C-0BEC4CCEAD35}" srcOrd="5" destOrd="0" presId="urn:microsoft.com/office/officeart/2005/8/layout/radial6"/>
    <dgm:cxn modelId="{C2D4FA2F-986A-4ACC-82AC-5B98BB34272B}" type="presParOf" srcId="{3BBDBF18-A5B1-4F45-B9A2-1B10986488C1}" destId="{8B0863EE-CAF7-4726-A39C-624B18079FB1}" srcOrd="6" destOrd="0" presId="urn:microsoft.com/office/officeart/2005/8/layout/radial6"/>
    <dgm:cxn modelId="{A6E735E6-A8DE-4472-A8FB-7730E8BC71F6}" type="presParOf" srcId="{3BBDBF18-A5B1-4F45-B9A2-1B10986488C1}" destId="{8FF77C59-D311-4785-BA98-C48284A4260C}" srcOrd="7" destOrd="0" presId="urn:microsoft.com/office/officeart/2005/8/layout/radial6"/>
    <dgm:cxn modelId="{6E025128-ABA4-4B69-A438-65AB38BCF5FF}" type="presParOf" srcId="{3BBDBF18-A5B1-4F45-B9A2-1B10986488C1}" destId="{BDA8D1BA-B52A-48A1-8A61-2F4C1E52B1C7}" srcOrd="8" destOrd="0" presId="urn:microsoft.com/office/officeart/2005/8/layout/radial6"/>
    <dgm:cxn modelId="{3A03DE0A-9014-4037-90C3-A5C65EC1F3A5}" type="presParOf" srcId="{3BBDBF18-A5B1-4F45-B9A2-1B10986488C1}" destId="{E46DEA03-1C15-497B-B069-84FC88716F6F}" srcOrd="9" destOrd="0" presId="urn:microsoft.com/office/officeart/2005/8/layout/radial6"/>
    <dgm:cxn modelId="{65BE582B-3F3B-45BE-9471-9CB9AE69624D}" type="presParOf" srcId="{3BBDBF18-A5B1-4F45-B9A2-1B10986488C1}" destId="{63BBFADA-00AA-4C15-BB20-06DBBDBCCF18}" srcOrd="10" destOrd="0" presId="urn:microsoft.com/office/officeart/2005/8/layout/radial6"/>
    <dgm:cxn modelId="{D9848C63-2932-4ACB-A176-7AE558980534}" type="presParOf" srcId="{3BBDBF18-A5B1-4F45-B9A2-1B10986488C1}" destId="{4A41A6EC-390A-4B60-968E-BEFBF2E948EC}" srcOrd="11" destOrd="0" presId="urn:microsoft.com/office/officeart/2005/8/layout/radial6"/>
    <dgm:cxn modelId="{78790819-81C7-4419-9505-4E6CEB861331}" type="presParOf" srcId="{3BBDBF18-A5B1-4F45-B9A2-1B10986488C1}" destId="{9FB7942C-2A36-47D2-8A6D-979AE590B49B}" srcOrd="12" destOrd="0" presId="urn:microsoft.com/office/officeart/2005/8/layout/radial6"/>
    <dgm:cxn modelId="{B7D46BFD-6E10-411D-B0A5-48A83F86CC7B}" type="presParOf" srcId="{3BBDBF18-A5B1-4F45-B9A2-1B10986488C1}" destId="{8648740D-CCC2-4679-AEEC-78FD69374AE9}" srcOrd="13" destOrd="0" presId="urn:microsoft.com/office/officeart/2005/8/layout/radial6"/>
    <dgm:cxn modelId="{FCD44089-09E1-44AF-91AE-55DBB7C9F6DA}" type="presParOf" srcId="{3BBDBF18-A5B1-4F45-B9A2-1B10986488C1}" destId="{A6C292FD-086A-4566-9FBE-D7FD8D725438}" srcOrd="14" destOrd="0" presId="urn:microsoft.com/office/officeart/2005/8/layout/radial6"/>
    <dgm:cxn modelId="{B054BED0-EE97-4A11-B9B2-E10EBC6F1113}"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t>
        <a:bodyPr/>
        <a:lstStyle/>
        <a:p>
          <a:endParaRPr lang="zh-CN" altLang="en-US"/>
        </a:p>
      </dgm:t>
    </dgm:pt>
  </dgm:ptLst>
  <dgm:cxnLst>
    <dgm:cxn modelId="{E1C02A6B-20A3-4507-A096-FCD3101BEB19}"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b="1" dirty="0" smtClean="0">
              <a:solidFill>
                <a:srgbClr val="FF0000"/>
              </a:solidFill>
            </a:rPr>
            <a:t>性能预测方法</a:t>
          </a:r>
          <a:endParaRPr lang="zh-CN" altLang="en-US" sz="2000" b="1" dirty="0">
            <a:solidFill>
              <a:srgbClr val="FF0000"/>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dirty="0" smtClean="0">
              <a:solidFill>
                <a:schemeClr val="bg1">
                  <a:lumMod val="65000"/>
                </a:schemeClr>
              </a:solidFill>
            </a:rPr>
            <a:t>基于主动学习的多层级特征分析方法</a:t>
          </a:r>
          <a:endParaRPr lang="zh-CN" altLang="en-US" sz="2000" dirty="0">
            <a:solidFill>
              <a:schemeClr val="bg1">
                <a:lumMod val="65000"/>
              </a:schemeClr>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F313C211-9E8B-4DCE-8896-74C45CB30398}" type="presOf" srcId="{8D427307-CEAF-4DD7-BB85-8785E2DCDB7F}" destId="{2AC453B5-CEF3-4FE2-AB06-0646F5A88E84}" srcOrd="0" destOrd="0" presId="urn:microsoft.com/office/officeart/2008/layout/VerticalCurvedList"/>
    <dgm:cxn modelId="{90180564-8E1C-4670-A7B6-37A96BF0DE98}" type="presOf" srcId="{CAD4A8F6-B95E-4BDC-BAF5-2C029DD1BC4D}" destId="{2AC453B5-CEF3-4FE2-AB06-0646F5A88E84}" srcOrd="0" destOrd="2" presId="urn:microsoft.com/office/officeart/2008/layout/VerticalCurvedList"/>
    <dgm:cxn modelId="{5234C1E2-EEC7-48CE-A35A-FDA4059CBD5E}" type="presOf" srcId="{0C6CA62A-2507-4191-8334-84E9AE83554B}" destId="{49F3C08A-059A-4944-B0BE-9FED64C38273}" srcOrd="0" destOrd="0" presId="urn:microsoft.com/office/officeart/2008/layout/VerticalCurvedList"/>
    <dgm:cxn modelId="{26E6AB4A-D8A1-4BA4-B3B9-0522C13C4D59}" type="presOf" srcId="{534D5989-8F4D-4258-8225-B724768E9233}" destId="{777E6480-BB94-44CE-B407-D0500462E337}"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6554ED1B-8E7D-49DC-A02F-6DCD9E99001A}"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653F85D6-7920-44E6-BDF5-B768EEA2F419}" type="presOf" srcId="{B0FE94B4-7746-4CE6-82E9-616E25290601}" destId="{2AC453B5-CEF3-4FE2-AB06-0646F5A88E84}" srcOrd="0" destOrd="1" presId="urn:microsoft.com/office/officeart/2008/layout/VerticalCurvedList"/>
    <dgm:cxn modelId="{0262CEEA-ECB4-410D-B271-D24ECDBA01B0}" type="presOf" srcId="{EB89F287-1E2B-4D7B-B849-A9AFDC62F93B}" destId="{0ADD1677-4BB9-411B-9F55-C6A8BB4AEFFE}" srcOrd="0" destOrd="0" presId="urn:microsoft.com/office/officeart/2008/layout/VerticalCurvedList"/>
    <dgm:cxn modelId="{30F8E34D-CEAF-4A65-89A6-60A15828FF67}" type="presOf" srcId="{A031629A-C912-46DE-9250-B3AB97DBFEF3}" destId="{4973CE0B-830B-42A8-8F41-45A257AA0B8B}"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D5A0FE1-E111-4E5E-BF14-005848CBD399}" srcId="{534D5989-8F4D-4258-8225-B724768E9233}" destId="{A031629A-C912-46DE-9250-B3AB97DBFEF3}" srcOrd="0" destOrd="0" parTransId="{D4DB4B43-FE32-40E2-A322-C82FEF4FD8CF}" sibTransId="{D7A9A80B-B499-4CE9-B8B6-42D8B19FB683}"/>
    <dgm:cxn modelId="{4AE792E6-E696-4E2E-84D6-6037D219EBD3}" type="presParOf" srcId="{777E6480-BB94-44CE-B407-D0500462E337}" destId="{029663F2-6083-4943-A4B6-B75B1725BCEF}" srcOrd="0" destOrd="0" presId="urn:microsoft.com/office/officeart/2008/layout/VerticalCurvedList"/>
    <dgm:cxn modelId="{50A6AACF-C927-4508-A4B3-F06C482ED1B8}" type="presParOf" srcId="{029663F2-6083-4943-A4B6-B75B1725BCEF}" destId="{D211633A-16B4-4697-B79D-94EAD020AF0A}" srcOrd="0" destOrd="0" presId="urn:microsoft.com/office/officeart/2008/layout/VerticalCurvedList"/>
    <dgm:cxn modelId="{8176EC58-94A8-42DA-9248-EF841BBF873E}" type="presParOf" srcId="{D211633A-16B4-4697-B79D-94EAD020AF0A}" destId="{2B0DD12D-6EF4-4BF8-B02D-398F02F66379}" srcOrd="0" destOrd="0" presId="urn:microsoft.com/office/officeart/2008/layout/VerticalCurvedList"/>
    <dgm:cxn modelId="{8391BFBD-F1C5-411F-A20B-CD3E32910A9A}" type="presParOf" srcId="{D211633A-16B4-4697-B79D-94EAD020AF0A}" destId="{25CC8F4A-1A1B-4C3E-B9C9-3B2A7A2D0F66}" srcOrd="1" destOrd="0" presId="urn:microsoft.com/office/officeart/2008/layout/VerticalCurvedList"/>
    <dgm:cxn modelId="{4B17BE9D-9427-4B66-BD4D-060F73CA8283}" type="presParOf" srcId="{D211633A-16B4-4697-B79D-94EAD020AF0A}" destId="{3901E994-EF88-4B55-B333-8B5DC2C1FE64}" srcOrd="2" destOrd="0" presId="urn:microsoft.com/office/officeart/2008/layout/VerticalCurvedList"/>
    <dgm:cxn modelId="{2413FE25-FE5A-4D15-BC40-39E9D7B9CD45}" type="presParOf" srcId="{D211633A-16B4-4697-B79D-94EAD020AF0A}" destId="{8EACEE7C-B326-44FB-9A91-8726F31EDF2B}" srcOrd="3" destOrd="0" presId="urn:microsoft.com/office/officeart/2008/layout/VerticalCurvedList"/>
    <dgm:cxn modelId="{32D616EB-7A6D-4F58-9CC9-0F73AAE365AC}" type="presParOf" srcId="{029663F2-6083-4943-A4B6-B75B1725BCEF}" destId="{4973CE0B-830B-42A8-8F41-45A257AA0B8B}" srcOrd="1" destOrd="0" presId="urn:microsoft.com/office/officeart/2008/layout/VerticalCurvedList"/>
    <dgm:cxn modelId="{BC58E317-8CB3-44F0-B7A3-6E64C6B8E33D}" type="presParOf" srcId="{029663F2-6083-4943-A4B6-B75B1725BCEF}" destId="{966750C1-A861-452C-9609-15612A3DFCF5}" srcOrd="2" destOrd="0" presId="urn:microsoft.com/office/officeart/2008/layout/VerticalCurvedList"/>
    <dgm:cxn modelId="{2DD4ED04-C040-41A1-9717-316DDEA57560}" type="presParOf" srcId="{966750C1-A861-452C-9609-15612A3DFCF5}" destId="{2C32AA3C-C21E-444B-8009-13B7F44A3DFC}" srcOrd="0" destOrd="0" presId="urn:microsoft.com/office/officeart/2008/layout/VerticalCurvedList"/>
    <dgm:cxn modelId="{2A67678B-8EC3-4173-AB21-CCFAE16C3806}" type="presParOf" srcId="{029663F2-6083-4943-A4B6-B75B1725BCEF}" destId="{0ADD1677-4BB9-411B-9F55-C6A8BB4AEFFE}" srcOrd="3" destOrd="0" presId="urn:microsoft.com/office/officeart/2008/layout/VerticalCurvedList"/>
    <dgm:cxn modelId="{9C0A9C62-6382-44C4-8715-F0512B70AE70}" type="presParOf" srcId="{029663F2-6083-4943-A4B6-B75B1725BCEF}" destId="{A9BE9254-C053-4EAB-8F29-0CEF5AEEC494}" srcOrd="4" destOrd="0" presId="urn:microsoft.com/office/officeart/2008/layout/VerticalCurvedList"/>
    <dgm:cxn modelId="{E31443AB-FD5B-416F-894B-97C431106A99}" type="presParOf" srcId="{A9BE9254-C053-4EAB-8F29-0CEF5AEEC494}" destId="{D5EA4CD6-8560-493F-8996-3B38ECA26A5D}" srcOrd="0" destOrd="0" presId="urn:microsoft.com/office/officeart/2008/layout/VerticalCurvedList"/>
    <dgm:cxn modelId="{4A8BD8E2-96BE-4C09-A5CE-94A954B09E7A}" type="presParOf" srcId="{029663F2-6083-4943-A4B6-B75B1725BCEF}" destId="{2AC453B5-CEF3-4FE2-AB06-0646F5A88E84}" srcOrd="5" destOrd="0" presId="urn:microsoft.com/office/officeart/2008/layout/VerticalCurvedList"/>
    <dgm:cxn modelId="{AC013B5C-AC61-4772-8E86-FC8B37C060F3}" type="presParOf" srcId="{029663F2-6083-4943-A4B6-B75B1725BCEF}" destId="{1B5A28ED-1C55-46F1-99FA-328BCE561B4A}" srcOrd="6" destOrd="0" presId="urn:microsoft.com/office/officeart/2008/layout/VerticalCurvedList"/>
    <dgm:cxn modelId="{EC3F9F41-E0A0-44DB-AC3C-36FA70EEE9A1}" type="presParOf" srcId="{1B5A28ED-1C55-46F1-99FA-328BCE561B4A}" destId="{2E10788D-F76E-483E-B3FF-9B6A38A71BF2}" srcOrd="0" destOrd="0" presId="urn:microsoft.com/office/officeart/2008/layout/VerticalCurvedList"/>
    <dgm:cxn modelId="{6D77DBFB-1DFC-4D82-B319-F30C42CB2178}" type="presParOf" srcId="{029663F2-6083-4943-A4B6-B75B1725BCEF}" destId="{49F3C08A-059A-4944-B0BE-9FED64C38273}" srcOrd="7" destOrd="0" presId="urn:microsoft.com/office/officeart/2008/layout/VerticalCurvedList"/>
    <dgm:cxn modelId="{498F75E8-70FE-4E0B-B3C2-9071F03CA7D6}" type="presParOf" srcId="{029663F2-6083-4943-A4B6-B75B1725BCEF}" destId="{31FCCC1D-41B1-4F4D-AD60-B8479B1A58C5}" srcOrd="8" destOrd="0" presId="urn:microsoft.com/office/officeart/2008/layout/VerticalCurvedList"/>
    <dgm:cxn modelId="{E27EEDF1-6959-4619-A3E3-CE6326D8E96A}"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dgm:t>
        <a:bodyPr/>
        <a:lstStyle/>
        <a:p>
          <a:r>
            <a:rPr lang="zh-CN" altLang="en-US" dirty="0" smtClean="0"/>
            <a:t>方法一及其应用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t>在蠕变性能预测中的应用</a:t>
          </a:r>
          <a:endParaRPr lang="zh-CN" altLang="en-US" dirty="0"/>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a:solidFill>
          <a:schemeClr val="bg1">
            <a:lumMod val="65000"/>
          </a:schemeClr>
        </a:solidFill>
      </dgm:spPr>
      <dgm:t>
        <a:bodyPr/>
        <a:lstStyle/>
        <a:p>
          <a:r>
            <a:rPr lang="zh-CN" altLang="en-US" dirty="0" smtClean="0"/>
            <a:t>方法二及其应用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solidFill>
                <a:schemeClr val="bg1">
                  <a:lumMod val="65000"/>
                </a:schemeClr>
              </a:solidFill>
            </a:rPr>
            <a:t>基于多项式回归的形成焓预测</a:t>
          </a:r>
          <a:endParaRPr lang="zh-CN" altLang="en-US" dirty="0">
            <a:solidFill>
              <a:schemeClr val="bg1">
                <a:lumMod val="65000"/>
              </a:schemeClr>
            </a:solidFill>
          </a:endParaRPr>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smtClean="0"/>
            <a:t>基</a:t>
          </a:r>
          <a:r>
            <a:rPr lang="zh-CN" altLang="en-US" dirty="0" smtClean="0"/>
            <a:t>于聚类的最优回归集成方法</a:t>
          </a:r>
          <a:endParaRPr lang="zh-CN" altLang="en-US" dirty="0"/>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solidFill>
                <a:schemeClr val="bg1">
                  <a:lumMod val="65000"/>
                </a:schemeClr>
              </a:solidFill>
            </a:rPr>
            <a:t>基于遗传算法的关联关系挖掘</a:t>
          </a:r>
          <a:endParaRPr lang="zh-CN" altLang="en-US" dirty="0">
            <a:solidFill>
              <a:schemeClr val="bg1">
                <a:lumMod val="65000"/>
              </a:schemeClr>
            </a:solidFill>
          </a:endParaRPr>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t>
        <a:bodyPr/>
        <a:lstStyle/>
        <a:p>
          <a:endParaRPr lang="zh-CN" altLang="en-US"/>
        </a:p>
      </dgm:t>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0B79BF3C-EF70-4902-94FF-4CC68C17132D}" srcId="{A23E1D5E-28D3-4038-820E-099072309730}" destId="{D5887DDC-01C1-4DF9-B23E-D1954466AA0E}" srcOrd="0" destOrd="0" parTransId="{76B5408C-5332-47A6-B791-B27279106ED8}" sibTransId="{7C142750-890D-438D-A67B-762747354BC1}"/>
    <dgm:cxn modelId="{1D8919D5-FAEE-461D-A38D-C110DB0BEABF}" type="presOf" srcId="{A23E1D5E-28D3-4038-820E-099072309730}" destId="{348F449D-8113-4EFA-8101-AE926A3EE691}" srcOrd="0" destOrd="0" presId="urn:microsoft.com/office/officeart/2005/8/layout/vList2"/>
    <dgm:cxn modelId="{34C04822-3EEB-4AD0-8349-AA0596CEE7E4}" type="presOf" srcId="{78EFBA13-442B-44A5-94C3-FF71F6CF4415}" destId="{978D2F90-D953-4989-A1C7-6DDAA2C71AEC}" srcOrd="0" destOrd="1" presId="urn:microsoft.com/office/officeart/2005/8/layout/vList2"/>
    <dgm:cxn modelId="{13E19093-F992-4A57-949D-C3915A5548EF}" type="presOf" srcId="{D5A2C91F-89A4-41D7-8D98-6722650E1D4C}" destId="{37838A74-03AB-4D5B-AC3E-D7D1302F3C18}" srcOrd="0" destOrd="0" presId="urn:microsoft.com/office/officeart/2005/8/layout/vList2"/>
    <dgm:cxn modelId="{67BBF871-0CF1-439B-8FD6-C6C597E119A4}" type="presOf" srcId="{0395FD59-0531-41CA-A544-E92EC4EBCA4B}" destId="{FC4E6FD2-4F4F-4190-8E0C-8FDE72E2C657}" srcOrd="0" destOrd="0"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203F43C2-DB5B-466E-BDA9-7B0DA6F22BCC}" type="presOf" srcId="{93BDFD11-8F30-4948-B389-249DF90DD364}" destId="{978D2F90-D953-4989-A1C7-6DDAA2C71AEC}" srcOrd="0" destOrd="0" presId="urn:microsoft.com/office/officeart/2005/8/layout/vList2"/>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CBBE4948-8BBC-464D-8B39-861EE4EC4A88}" srcId="{D5887DDC-01C1-4DF9-B23E-D1954466AA0E}" destId="{78EFBA13-442B-44A5-94C3-FF71F6CF4415}" srcOrd="1" destOrd="0" parTransId="{089E41E8-E968-43A7-9161-9310385F1CE2}" sibTransId="{7F5A0D3D-A9BF-4DC6-B54A-66BFCA7CDBA9}"/>
    <dgm:cxn modelId="{78ADE835-514A-4177-BA85-9CCA72A15B4C}" srcId="{D5887DDC-01C1-4DF9-B23E-D1954466AA0E}" destId="{93BDFD11-8F30-4948-B389-249DF90DD364}" srcOrd="0" destOrd="0" parTransId="{28301F51-0F89-433A-B49C-B6D70139ABB2}" sibTransId="{9B66CF10-1F5D-4A45-A800-CE5E43FC75F7}"/>
    <dgm:cxn modelId="{A1B8AEB3-4477-4529-A77A-FF25C7127D09}" type="presOf" srcId="{D5887DDC-01C1-4DF9-B23E-D1954466AA0E}" destId="{26B57E8A-CDC8-4699-B163-1CC1FEE2547E}" srcOrd="0" destOrd="0" presId="urn:microsoft.com/office/officeart/2005/8/layout/vList2"/>
    <dgm:cxn modelId="{150A7CD2-0532-4785-9411-8302AEED790B}" type="presOf" srcId="{8C661402-5F2A-48CF-B09E-B3188459EB51}" destId="{FC4E6FD2-4F4F-4190-8E0C-8FDE72E2C657}" srcOrd="0" destOrd="1" presId="urn:microsoft.com/office/officeart/2005/8/layout/vList2"/>
    <dgm:cxn modelId="{7D67848B-CAF7-4DBB-9EF8-31B5D2BD1F04}" type="presParOf" srcId="{348F449D-8113-4EFA-8101-AE926A3EE691}" destId="{26B57E8A-CDC8-4699-B163-1CC1FEE2547E}" srcOrd="0" destOrd="0" presId="urn:microsoft.com/office/officeart/2005/8/layout/vList2"/>
    <dgm:cxn modelId="{69930D74-C7AA-4E20-BA35-020E4BBABEFC}" type="presParOf" srcId="{348F449D-8113-4EFA-8101-AE926A3EE691}" destId="{978D2F90-D953-4989-A1C7-6DDAA2C71AEC}" srcOrd="1" destOrd="0" presId="urn:microsoft.com/office/officeart/2005/8/layout/vList2"/>
    <dgm:cxn modelId="{5511E66A-1331-4A85-BE57-047E5D39ED50}" type="presParOf" srcId="{348F449D-8113-4EFA-8101-AE926A3EE691}" destId="{37838A74-03AB-4D5B-AC3E-D7D1302F3C18}" srcOrd="2" destOrd="0" presId="urn:microsoft.com/office/officeart/2005/8/layout/vList2"/>
    <dgm:cxn modelId="{BECFFD3C-435D-4FE0-ACAA-135927218D32}"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t>
        <a:bodyPr/>
        <a:lstStyle/>
        <a:p>
          <a:endParaRPr lang="zh-CN" altLang="en-US"/>
        </a:p>
      </dgm:t>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t>
        <a:bodyPr/>
        <a:lstStyle/>
        <a:p>
          <a:endParaRPr lang="zh-CN" altLang="en-US"/>
        </a:p>
      </dgm:t>
    </dgm:pt>
    <dgm:pt modelId="{ACDA8352-C935-4395-A1ED-363F3D3463B7}" type="pres">
      <dgm:prSet presAssocID="{0DB4C500-93C1-4CE4-AC56-6DD2FAE06FFE}" presName="rootConnector" presStyleLbl="node1" presStyleIdx="0" presStyleCnt="3"/>
      <dgm:spPr/>
      <dgm:t>
        <a:bodyPr/>
        <a:lstStyle/>
        <a:p>
          <a:endParaRPr lang="zh-CN" altLang="en-US"/>
        </a:p>
      </dgm:t>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t>
        <a:bodyPr/>
        <a:lstStyle/>
        <a:p>
          <a:endParaRPr lang="zh-CN" altLang="en-US"/>
        </a:p>
      </dgm:t>
    </dgm:pt>
    <dgm:pt modelId="{DA89D0B9-4088-4B1F-BA45-49A961AF3E62}" type="pres">
      <dgm:prSet presAssocID="{2B1A0796-63CE-4E96-9C4C-E6B3CA4669EB}" presName="childText" presStyleLbl="bgAcc1" presStyleIdx="0" presStyleCnt="6">
        <dgm:presLayoutVars>
          <dgm:bulletEnabled val="1"/>
        </dgm:presLayoutVars>
      </dgm:prSet>
      <dgm:spPr/>
      <dgm:t>
        <a:bodyPr/>
        <a:lstStyle/>
        <a:p>
          <a:endParaRPr lang="zh-CN" altLang="en-US"/>
        </a:p>
      </dgm:t>
    </dgm:pt>
    <dgm:pt modelId="{85FD7CF3-84BF-4E34-B90F-F20EB29CCB5F}" type="pres">
      <dgm:prSet presAssocID="{91754EBC-0421-4EA7-BAD6-989EEBD5CEE6}" presName="Name13" presStyleLbl="parChTrans1D2" presStyleIdx="1" presStyleCnt="6"/>
      <dgm:spPr/>
      <dgm:t>
        <a:bodyPr/>
        <a:lstStyle/>
        <a:p>
          <a:endParaRPr lang="zh-CN" altLang="en-US"/>
        </a:p>
      </dgm:t>
    </dgm:pt>
    <dgm:pt modelId="{D6D0C84B-22FC-4FA7-8096-4ECF2B94127E}" type="pres">
      <dgm:prSet presAssocID="{905714E7-D3D1-4916-886E-DC6E1FF73A16}" presName="childText" presStyleLbl="bgAcc1" presStyleIdx="1" presStyleCnt="6">
        <dgm:presLayoutVars>
          <dgm:bulletEnabled val="1"/>
        </dgm:presLayoutVars>
      </dgm:prSet>
      <dgm:spPr/>
      <dgm:t>
        <a:bodyPr/>
        <a:lstStyle/>
        <a:p>
          <a:endParaRPr lang="zh-CN" altLang="en-US"/>
        </a:p>
      </dgm:t>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t>
        <a:bodyPr/>
        <a:lstStyle/>
        <a:p>
          <a:endParaRPr lang="zh-CN" altLang="en-US"/>
        </a:p>
      </dgm:t>
    </dgm:pt>
    <dgm:pt modelId="{DA7FEB6A-E6E1-4B2E-94AC-17763021845B}" type="pres">
      <dgm:prSet presAssocID="{21C51405-76E8-4A00-845A-86800666BB67}" presName="rootConnector" presStyleLbl="node1" presStyleIdx="1" presStyleCnt="3"/>
      <dgm:spPr/>
      <dgm:t>
        <a:bodyPr/>
        <a:lstStyle/>
        <a:p>
          <a:endParaRPr lang="zh-CN" altLang="en-US"/>
        </a:p>
      </dgm:t>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t>
        <a:bodyPr/>
        <a:lstStyle/>
        <a:p>
          <a:endParaRPr lang="zh-CN" altLang="en-US"/>
        </a:p>
      </dgm:t>
    </dgm:pt>
    <dgm:pt modelId="{446E69E0-5647-45F4-A910-5F42E67674DE}" type="pres">
      <dgm:prSet presAssocID="{5BBEADFB-A26D-48B4-975E-C1D4E01E260D}" presName="childText" presStyleLbl="bgAcc1" presStyleIdx="2" presStyleCnt="6">
        <dgm:presLayoutVars>
          <dgm:bulletEnabled val="1"/>
        </dgm:presLayoutVars>
      </dgm:prSet>
      <dgm:spPr/>
      <dgm:t>
        <a:bodyPr/>
        <a:lstStyle/>
        <a:p>
          <a:endParaRPr lang="zh-CN" altLang="en-US"/>
        </a:p>
      </dgm:t>
    </dgm:pt>
    <dgm:pt modelId="{71580D6D-C17D-4923-94E4-94BC22B40C7A}" type="pres">
      <dgm:prSet presAssocID="{2DC0D404-4DFC-491C-B95B-724920B420A3}" presName="Name13" presStyleLbl="parChTrans1D2" presStyleIdx="3" presStyleCnt="6"/>
      <dgm:spPr/>
      <dgm:t>
        <a:bodyPr/>
        <a:lstStyle/>
        <a:p>
          <a:endParaRPr lang="zh-CN" altLang="en-US"/>
        </a:p>
      </dgm:t>
    </dgm:pt>
    <dgm:pt modelId="{54B080BA-24F3-4EA2-94A5-0DEF720DC6C4}" type="pres">
      <dgm:prSet presAssocID="{C56580E1-8BC4-4F33-9F2B-5F2E13A105A0}" presName="childText" presStyleLbl="bgAcc1" presStyleIdx="3" presStyleCnt="6">
        <dgm:presLayoutVars>
          <dgm:bulletEnabled val="1"/>
        </dgm:presLayoutVars>
      </dgm:prSet>
      <dgm:spPr/>
      <dgm:t>
        <a:bodyPr/>
        <a:lstStyle/>
        <a:p>
          <a:endParaRPr lang="zh-CN" altLang="en-US"/>
        </a:p>
      </dgm:t>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t>
        <a:bodyPr/>
        <a:lstStyle/>
        <a:p>
          <a:endParaRPr lang="zh-CN" altLang="en-US"/>
        </a:p>
      </dgm:t>
    </dgm:pt>
    <dgm:pt modelId="{CDC1F74C-3BD6-4589-A537-1D8419AA4251}" type="pres">
      <dgm:prSet presAssocID="{DCC8A619-A2A6-4B91-AB49-1D64A6E26C15}" presName="rootConnector" presStyleLbl="node1" presStyleIdx="2" presStyleCnt="3"/>
      <dgm:spPr/>
      <dgm:t>
        <a:bodyPr/>
        <a:lstStyle/>
        <a:p>
          <a:endParaRPr lang="zh-CN" altLang="en-US"/>
        </a:p>
      </dgm:t>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t>
        <a:bodyPr/>
        <a:lstStyle/>
        <a:p>
          <a:endParaRPr lang="zh-CN" altLang="en-US"/>
        </a:p>
      </dgm:t>
    </dgm:pt>
    <dgm:pt modelId="{2810B4B2-87FE-42C0-808C-A3800A81EF25}" type="pres">
      <dgm:prSet presAssocID="{94237239-E2AD-412D-83B5-47475A3443C5}" presName="childText" presStyleLbl="bgAcc1" presStyleIdx="4" presStyleCnt="6">
        <dgm:presLayoutVars>
          <dgm:bulletEnabled val="1"/>
        </dgm:presLayoutVars>
      </dgm:prSet>
      <dgm:spPr/>
      <dgm:t>
        <a:bodyPr/>
        <a:lstStyle/>
        <a:p>
          <a:endParaRPr lang="zh-CN" altLang="en-US"/>
        </a:p>
      </dgm:t>
    </dgm:pt>
    <dgm:pt modelId="{91EE09D6-B260-412B-A806-528785525829}" type="pres">
      <dgm:prSet presAssocID="{5DDE0134-6DA6-4DC7-8494-7F57ED4EB05C}" presName="Name13" presStyleLbl="parChTrans1D2" presStyleIdx="5" presStyleCnt="6"/>
      <dgm:spPr/>
      <dgm:t>
        <a:bodyPr/>
        <a:lstStyle/>
        <a:p>
          <a:endParaRPr lang="zh-CN" altLang="en-US"/>
        </a:p>
      </dgm:t>
    </dgm:pt>
    <dgm:pt modelId="{E2A11D60-F863-4F86-810C-40CEA3ED63C6}" type="pres">
      <dgm:prSet presAssocID="{4D032C26-803F-4E1C-864A-6B0EA0993CFC}" presName="childText" presStyleLbl="bgAcc1" presStyleIdx="5" presStyleCnt="6">
        <dgm:presLayoutVars>
          <dgm:bulletEnabled val="1"/>
        </dgm:presLayoutVars>
      </dgm:prSet>
      <dgm:spPr/>
      <dgm:t>
        <a:bodyPr/>
        <a:lstStyle/>
        <a:p>
          <a:endParaRPr lang="zh-CN" altLang="en-US"/>
        </a:p>
      </dgm:t>
    </dgm:pt>
  </dgm:ptLst>
  <dgm:cxnLst>
    <dgm:cxn modelId="{F4255CA9-98BE-4CA4-AE29-E7CFAA6CE307}" srcId="{0DB4C500-93C1-4CE4-AC56-6DD2FAE06FFE}" destId="{905714E7-D3D1-4916-886E-DC6E1FF73A16}" srcOrd="1" destOrd="0" parTransId="{91754EBC-0421-4EA7-BAD6-989EEBD5CEE6}" sibTransId="{A7572E83-5D7D-4CB3-8F9F-C9C5087D5632}"/>
    <dgm:cxn modelId="{5663950B-C584-4225-B57A-2DC588A6219C}" type="presOf" srcId="{C7707E2C-2F2A-4CEE-AA33-D0C89E9EABEB}" destId="{660A3C24-5BAF-4B03-B030-D64B68CAD622}" srcOrd="0" destOrd="0" presId="urn:microsoft.com/office/officeart/2005/8/layout/hierarchy3"/>
    <dgm:cxn modelId="{13C102F3-A0BF-44AD-AFEA-0FD9114046EA}" type="presOf" srcId="{2DC0D404-4DFC-491C-B95B-724920B420A3}" destId="{71580D6D-C17D-4923-94E4-94BC22B40C7A}"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D391552B-873A-4DCE-94D8-FDE9CA1D4EDD}" type="presOf" srcId="{DCC8A619-A2A6-4B91-AB49-1D64A6E26C15}" destId="{CDC1F74C-3BD6-4589-A537-1D8419AA4251}" srcOrd="1"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A20092DE-F090-4A35-B555-24B7C76430A6}" type="presOf" srcId="{94237239-E2AD-412D-83B5-47475A3443C5}" destId="{2810B4B2-87FE-42C0-808C-A3800A81EF25}" srcOrd="0" destOrd="0" presId="urn:microsoft.com/office/officeart/2005/8/layout/hierarchy3"/>
    <dgm:cxn modelId="{9BFAB8A2-0CAD-4EBA-AB66-538106F3B334}" type="presOf" srcId="{DCC8A619-A2A6-4B91-AB49-1D64A6E26C15}" destId="{F94DC143-015A-4398-BC8D-FCC089A81638}" srcOrd="0" destOrd="0" presId="urn:microsoft.com/office/officeart/2005/8/layout/hierarchy3"/>
    <dgm:cxn modelId="{9C33F688-7974-4BCF-B7F4-69981E1383CF}" type="presOf" srcId="{91754EBC-0421-4EA7-BAD6-989EEBD5CEE6}" destId="{85FD7CF3-84BF-4E34-B90F-F20EB29CCB5F}"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9979E924-9E49-4E4D-A442-9EDE4EBCB08D}" srcId="{21C51405-76E8-4A00-845A-86800666BB67}" destId="{C56580E1-8BC4-4F33-9F2B-5F2E13A105A0}" srcOrd="1" destOrd="0" parTransId="{2DC0D404-4DFC-491C-B95B-724920B420A3}" sibTransId="{ECE0EC69-6CB2-4E6A-B01B-CD627DED9241}"/>
    <dgm:cxn modelId="{43AB43D4-9715-4E4F-B8C8-5319166195B4}" type="presOf" srcId="{4D032C26-803F-4E1C-864A-6B0EA0993CFC}" destId="{E2A11D60-F863-4F86-810C-40CEA3ED63C6}" srcOrd="0" destOrd="0" presId="urn:microsoft.com/office/officeart/2005/8/layout/hierarchy3"/>
    <dgm:cxn modelId="{652F3C52-E5C3-4AB7-A5B7-E0E502D35052}" type="presOf" srcId="{8D42EC4D-7F27-4A8C-B61C-9A6F05BA267F}" destId="{9A970488-2247-4EB7-A492-AEAA6C8FA329}" srcOrd="0" destOrd="0" presId="urn:microsoft.com/office/officeart/2005/8/layout/hierarchy3"/>
    <dgm:cxn modelId="{63A6E6A6-2E02-452B-A6A4-1A270A24FE72}" type="presOf" srcId="{5DDE0134-6DA6-4DC7-8494-7F57ED4EB05C}" destId="{91EE09D6-B260-412B-A806-528785525829}" srcOrd="0" destOrd="0" presId="urn:microsoft.com/office/officeart/2005/8/layout/hierarchy3"/>
    <dgm:cxn modelId="{DDB7EA55-5787-4966-851A-79719FE66FBC}" type="presOf" srcId="{905714E7-D3D1-4916-886E-DC6E1FF73A16}" destId="{D6D0C84B-22FC-4FA7-8096-4ECF2B94127E}" srcOrd="0" destOrd="0" presId="urn:microsoft.com/office/officeart/2005/8/layout/hierarchy3"/>
    <dgm:cxn modelId="{E8EC4A6D-D5BD-4A29-AFA6-D4D92874641A}" type="presOf" srcId="{21C51405-76E8-4A00-845A-86800666BB67}" destId="{92746ED9-4F62-47FF-BAB1-3ED559BE362E}" srcOrd="0" destOrd="0" presId="urn:microsoft.com/office/officeart/2005/8/layout/hierarchy3"/>
    <dgm:cxn modelId="{FA6577D3-5039-4A43-B3A2-1050A62B91FC}" srcId="{DCC8A619-A2A6-4B91-AB49-1D64A6E26C15}" destId="{4D032C26-803F-4E1C-864A-6B0EA0993CFC}" srcOrd="1" destOrd="0" parTransId="{5DDE0134-6DA6-4DC7-8494-7F57ED4EB05C}" sibTransId="{B2691EF0-B918-442D-A9DD-C15B49E5F637}"/>
    <dgm:cxn modelId="{2A3C5745-FAA8-4EBF-8FC6-AB931BA6044B}" srcId="{62FFC75B-D0CF-42C1-8782-6232026BCEE9}" destId="{0DB4C500-93C1-4CE4-AC56-6DD2FAE06FFE}" srcOrd="0" destOrd="0" parTransId="{614C35A5-CA4B-4538-BA9B-476312CE9608}" sibTransId="{4BB243A7-762B-446D-83F6-9DC105001E6D}"/>
    <dgm:cxn modelId="{152DF227-5651-473F-9377-69314EE8718B}" type="presOf" srcId="{6A880E6D-DCE9-497A-B26E-EC2134FC4437}" destId="{0A19F72D-6CA7-497D-AE63-81944D703DF1}" srcOrd="0" destOrd="0" presId="urn:microsoft.com/office/officeart/2005/8/layout/hierarchy3"/>
    <dgm:cxn modelId="{476C634A-2C1A-4339-91EB-C001F6E6D26E}" type="presOf" srcId="{2B1A0796-63CE-4E96-9C4C-E6B3CA4669EB}" destId="{DA89D0B9-4088-4B1F-BA45-49A961AF3E62}" srcOrd="0" destOrd="0" presId="urn:microsoft.com/office/officeart/2005/8/layout/hierarchy3"/>
    <dgm:cxn modelId="{7CFF50FB-0094-4672-B424-E30B2B82642F}" type="presOf" srcId="{21C51405-76E8-4A00-845A-86800666BB67}" destId="{DA7FEB6A-E6E1-4B2E-94AC-17763021845B}" srcOrd="1" destOrd="0" presId="urn:microsoft.com/office/officeart/2005/8/layout/hierarchy3"/>
    <dgm:cxn modelId="{58A20992-9F37-4FEC-A62B-D28026189A90}" type="presOf" srcId="{0DB4C500-93C1-4CE4-AC56-6DD2FAE06FFE}" destId="{2122DD0E-AB83-4413-BC1E-F9D93DCEE517}" srcOrd="0" destOrd="0" presId="urn:microsoft.com/office/officeart/2005/8/layout/hierarchy3"/>
    <dgm:cxn modelId="{6DE1F285-DF0D-4774-9190-607282CFEE8C}" srcId="{21C51405-76E8-4A00-845A-86800666BB67}" destId="{5BBEADFB-A26D-48B4-975E-C1D4E01E260D}" srcOrd="0" destOrd="0" parTransId="{8D42EC4D-7F27-4A8C-B61C-9A6F05BA267F}" sibTransId="{620A30E5-D11D-4D6A-A084-63947F505A1A}"/>
    <dgm:cxn modelId="{BF9BC5A0-8E27-4C21-AFB0-E6F2873945C8}" type="presOf" srcId="{62FFC75B-D0CF-42C1-8782-6232026BCEE9}" destId="{423306B9-6C0F-40E8-8797-AC413DB05B7C}"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1D3B791B-A048-4A07-9000-C1858F52CE24}" type="presOf" srcId="{C56580E1-8BC4-4F33-9F2B-5F2E13A105A0}" destId="{54B080BA-24F3-4EA2-94A5-0DEF720DC6C4}" srcOrd="0" destOrd="0" presId="urn:microsoft.com/office/officeart/2005/8/layout/hierarchy3"/>
    <dgm:cxn modelId="{5AD73C51-A023-4C50-B98C-83ABD4620D0A}" type="presOf" srcId="{0DB4C500-93C1-4CE4-AC56-6DD2FAE06FFE}" destId="{ACDA8352-C935-4395-A1ED-363F3D3463B7}" srcOrd="1" destOrd="0" presId="urn:microsoft.com/office/officeart/2005/8/layout/hierarchy3"/>
    <dgm:cxn modelId="{DE705D5C-1679-44A9-B0EB-9C954E52FBD2}" type="presOf" srcId="{5BBEADFB-A26D-48B4-975E-C1D4E01E260D}" destId="{446E69E0-5647-45F4-A910-5F42E67674DE}" srcOrd="0" destOrd="0" presId="urn:microsoft.com/office/officeart/2005/8/layout/hierarchy3"/>
    <dgm:cxn modelId="{51824671-7521-4C9B-96B4-187EBFFBD4FB}" type="presParOf" srcId="{423306B9-6C0F-40E8-8797-AC413DB05B7C}" destId="{43259CBC-8528-45DF-B7BB-1C263489412C}" srcOrd="0" destOrd="0" presId="urn:microsoft.com/office/officeart/2005/8/layout/hierarchy3"/>
    <dgm:cxn modelId="{BF384BF1-AD53-4611-9D33-97B6BF5C61A6}" type="presParOf" srcId="{43259CBC-8528-45DF-B7BB-1C263489412C}" destId="{86660FFC-531D-440F-BF16-49F2DCF07CFB}" srcOrd="0" destOrd="0" presId="urn:microsoft.com/office/officeart/2005/8/layout/hierarchy3"/>
    <dgm:cxn modelId="{02D7E238-E67E-440A-BAB8-BB97519E2D16}" type="presParOf" srcId="{86660FFC-531D-440F-BF16-49F2DCF07CFB}" destId="{2122DD0E-AB83-4413-BC1E-F9D93DCEE517}" srcOrd="0" destOrd="0" presId="urn:microsoft.com/office/officeart/2005/8/layout/hierarchy3"/>
    <dgm:cxn modelId="{7FA2970D-C15B-4B25-B3D0-7C6B30E22BAD}" type="presParOf" srcId="{86660FFC-531D-440F-BF16-49F2DCF07CFB}" destId="{ACDA8352-C935-4395-A1ED-363F3D3463B7}" srcOrd="1" destOrd="0" presId="urn:microsoft.com/office/officeart/2005/8/layout/hierarchy3"/>
    <dgm:cxn modelId="{893D9753-2336-4E47-B8AD-0BB7F5C0BA8E}" type="presParOf" srcId="{43259CBC-8528-45DF-B7BB-1C263489412C}" destId="{C98EE6A4-7B0E-40C3-9965-831FD6224565}" srcOrd="1" destOrd="0" presId="urn:microsoft.com/office/officeart/2005/8/layout/hierarchy3"/>
    <dgm:cxn modelId="{4A8B020D-7C3A-4ABB-B469-0DAE20789F7A}" type="presParOf" srcId="{C98EE6A4-7B0E-40C3-9965-831FD6224565}" destId="{660A3C24-5BAF-4B03-B030-D64B68CAD622}" srcOrd="0" destOrd="0" presId="urn:microsoft.com/office/officeart/2005/8/layout/hierarchy3"/>
    <dgm:cxn modelId="{F49B198D-53A8-401C-B61C-59984BDD3CBF}" type="presParOf" srcId="{C98EE6A4-7B0E-40C3-9965-831FD6224565}" destId="{DA89D0B9-4088-4B1F-BA45-49A961AF3E62}" srcOrd="1" destOrd="0" presId="urn:microsoft.com/office/officeart/2005/8/layout/hierarchy3"/>
    <dgm:cxn modelId="{30F7E61C-487A-477D-95EE-9079D795768C}" type="presParOf" srcId="{C98EE6A4-7B0E-40C3-9965-831FD6224565}" destId="{85FD7CF3-84BF-4E34-B90F-F20EB29CCB5F}" srcOrd="2" destOrd="0" presId="urn:microsoft.com/office/officeart/2005/8/layout/hierarchy3"/>
    <dgm:cxn modelId="{3B264C61-EE14-4D97-91CC-FDED9D1AFDCC}" type="presParOf" srcId="{C98EE6A4-7B0E-40C3-9965-831FD6224565}" destId="{D6D0C84B-22FC-4FA7-8096-4ECF2B94127E}" srcOrd="3" destOrd="0" presId="urn:microsoft.com/office/officeart/2005/8/layout/hierarchy3"/>
    <dgm:cxn modelId="{F53B092B-4262-42B8-8715-519A65CAC123}" type="presParOf" srcId="{423306B9-6C0F-40E8-8797-AC413DB05B7C}" destId="{FDE64862-A61F-4E74-9C3F-981C72F8F80A}" srcOrd="1" destOrd="0" presId="urn:microsoft.com/office/officeart/2005/8/layout/hierarchy3"/>
    <dgm:cxn modelId="{7465EB6D-A484-4A10-BD9C-D09CE052B3CC}" type="presParOf" srcId="{FDE64862-A61F-4E74-9C3F-981C72F8F80A}" destId="{27509FA1-32BF-4AB7-A7D5-3BB42E5BE98A}" srcOrd="0" destOrd="0" presId="urn:microsoft.com/office/officeart/2005/8/layout/hierarchy3"/>
    <dgm:cxn modelId="{FC3743C8-E452-43A5-A8E5-CD87529C473E}" type="presParOf" srcId="{27509FA1-32BF-4AB7-A7D5-3BB42E5BE98A}" destId="{92746ED9-4F62-47FF-BAB1-3ED559BE362E}" srcOrd="0" destOrd="0" presId="urn:microsoft.com/office/officeart/2005/8/layout/hierarchy3"/>
    <dgm:cxn modelId="{6CC18164-3049-4622-AE32-D73FDED0626A}" type="presParOf" srcId="{27509FA1-32BF-4AB7-A7D5-3BB42E5BE98A}" destId="{DA7FEB6A-E6E1-4B2E-94AC-17763021845B}" srcOrd="1" destOrd="0" presId="urn:microsoft.com/office/officeart/2005/8/layout/hierarchy3"/>
    <dgm:cxn modelId="{1A989789-D2A7-469C-A632-9D86CAE3A418}" type="presParOf" srcId="{FDE64862-A61F-4E74-9C3F-981C72F8F80A}" destId="{E43D3BC4-380D-4548-A68D-96E1FFC4274F}" srcOrd="1" destOrd="0" presId="urn:microsoft.com/office/officeart/2005/8/layout/hierarchy3"/>
    <dgm:cxn modelId="{DB4F53A9-3C1A-4227-8EC1-45BA67C9D7ED}" type="presParOf" srcId="{E43D3BC4-380D-4548-A68D-96E1FFC4274F}" destId="{9A970488-2247-4EB7-A492-AEAA6C8FA329}" srcOrd="0" destOrd="0" presId="urn:microsoft.com/office/officeart/2005/8/layout/hierarchy3"/>
    <dgm:cxn modelId="{6F6BCF33-9C2C-4C0A-88DE-CCDC364197D1}" type="presParOf" srcId="{E43D3BC4-380D-4548-A68D-96E1FFC4274F}" destId="{446E69E0-5647-45F4-A910-5F42E67674DE}" srcOrd="1" destOrd="0" presId="urn:microsoft.com/office/officeart/2005/8/layout/hierarchy3"/>
    <dgm:cxn modelId="{9F356208-0E3D-4253-A8BE-70B14EC67063}" type="presParOf" srcId="{E43D3BC4-380D-4548-A68D-96E1FFC4274F}" destId="{71580D6D-C17D-4923-94E4-94BC22B40C7A}" srcOrd="2" destOrd="0" presId="urn:microsoft.com/office/officeart/2005/8/layout/hierarchy3"/>
    <dgm:cxn modelId="{3FBAD1B3-5297-45C0-A750-B5841B6AF49A}" type="presParOf" srcId="{E43D3BC4-380D-4548-A68D-96E1FFC4274F}" destId="{54B080BA-24F3-4EA2-94A5-0DEF720DC6C4}" srcOrd="3" destOrd="0" presId="urn:microsoft.com/office/officeart/2005/8/layout/hierarchy3"/>
    <dgm:cxn modelId="{420F1F05-2A78-46FC-87EA-6F4BB4B6D66A}" type="presParOf" srcId="{423306B9-6C0F-40E8-8797-AC413DB05B7C}" destId="{B7414F99-2121-4C9A-9E17-80000F8A3EEB}" srcOrd="2" destOrd="0" presId="urn:microsoft.com/office/officeart/2005/8/layout/hierarchy3"/>
    <dgm:cxn modelId="{841BC747-6C75-48DC-B2C1-D7AD719809BE}" type="presParOf" srcId="{B7414F99-2121-4C9A-9E17-80000F8A3EEB}" destId="{3AB4A62A-7CC0-41C4-A6D7-C408924CFEF5}" srcOrd="0" destOrd="0" presId="urn:microsoft.com/office/officeart/2005/8/layout/hierarchy3"/>
    <dgm:cxn modelId="{8FEACB8D-C326-425B-8FD8-04A6059915D9}" type="presParOf" srcId="{3AB4A62A-7CC0-41C4-A6D7-C408924CFEF5}" destId="{F94DC143-015A-4398-BC8D-FCC089A81638}" srcOrd="0" destOrd="0" presId="urn:microsoft.com/office/officeart/2005/8/layout/hierarchy3"/>
    <dgm:cxn modelId="{3032B264-E25C-4D5C-ACF7-E5C9E39E476D}" type="presParOf" srcId="{3AB4A62A-7CC0-41C4-A6D7-C408924CFEF5}" destId="{CDC1F74C-3BD6-4589-A537-1D8419AA4251}" srcOrd="1" destOrd="0" presId="urn:microsoft.com/office/officeart/2005/8/layout/hierarchy3"/>
    <dgm:cxn modelId="{F9745583-2C28-41DD-A017-2A4885B0ECB8}" type="presParOf" srcId="{B7414F99-2121-4C9A-9E17-80000F8A3EEB}" destId="{D4EB4989-C817-4B6B-B5DC-6E891C7832E2}" srcOrd="1" destOrd="0" presId="urn:microsoft.com/office/officeart/2005/8/layout/hierarchy3"/>
    <dgm:cxn modelId="{C02557E0-479A-4A2B-A590-A6EBFC5F169D}" type="presParOf" srcId="{D4EB4989-C817-4B6B-B5DC-6E891C7832E2}" destId="{0A19F72D-6CA7-497D-AE63-81944D703DF1}" srcOrd="0" destOrd="0" presId="urn:microsoft.com/office/officeart/2005/8/layout/hierarchy3"/>
    <dgm:cxn modelId="{D4612388-50BB-4F91-8231-000A83381938}" type="presParOf" srcId="{D4EB4989-C817-4B6B-B5DC-6E891C7832E2}" destId="{2810B4B2-87FE-42C0-808C-A3800A81EF25}" srcOrd="1" destOrd="0" presId="urn:microsoft.com/office/officeart/2005/8/layout/hierarchy3"/>
    <dgm:cxn modelId="{597BDD3B-76AB-42B6-BF38-F95C10757352}" type="presParOf" srcId="{D4EB4989-C817-4B6B-B5DC-6E891C7832E2}" destId="{91EE09D6-B260-412B-A806-528785525829}" srcOrd="2" destOrd="0" presId="urn:microsoft.com/office/officeart/2005/8/layout/hierarchy3"/>
    <dgm:cxn modelId="{04098CE9-4EA7-4C6B-BB41-0A1BAFE247EF}"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400" dirty="0"/>
            <a:t>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4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1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100" dirty="0"/>
            <a:t>归一化处理数据</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2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400"/>
            <a:t>数据</a:t>
          </a:r>
          <a:r>
            <a:rPr lang="zh-CN" altLang="en-US" sz="1400" dirty="0"/>
            <a:t>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t>
        <a:bodyPr/>
        <a:lstStyle/>
        <a:p>
          <a:endParaRPr lang="zh-CN" altLang="en-US"/>
        </a:p>
      </dgm:t>
    </dgm:pt>
    <dgm:pt modelId="{0181AEED-0E55-4451-A246-58F106BA9CA1}" type="pres">
      <dgm:prSet presAssocID="{B538C3EF-B9C7-45EF-B62F-9254A7CB0514}" presName="parSh" presStyleLbl="node1" presStyleIdx="1" presStyleCnt="3"/>
      <dgm:spPr/>
      <dgm:t>
        <a:bodyPr/>
        <a:lstStyle/>
        <a:p>
          <a:endParaRPr lang="zh-CN" altLang="en-US"/>
        </a:p>
      </dgm:t>
    </dgm:pt>
    <dgm:pt modelId="{1D4DB2AE-16F1-49DF-98B6-13E48EBE43B4}" type="pres">
      <dgm:prSet presAssocID="{B538C3EF-B9C7-45EF-B62F-9254A7CB0514}" presName="desTx" presStyleLbl="fgAcc1" presStyleIdx="1" presStyleCnt="3">
        <dgm:presLayoutVars>
          <dgm:bulletEnabled val="1"/>
        </dgm:presLayoutVars>
      </dgm:prSet>
      <dgm:spPr/>
      <dgm:t>
        <a:bodyPr/>
        <a:lstStyle/>
        <a:p>
          <a:endParaRPr lang="zh-CN" altLang="en-US"/>
        </a:p>
      </dgm:t>
    </dgm:pt>
    <dgm:pt modelId="{93C6DE5E-968A-4ACD-B0A2-D92FCE1EFC33}" type="pres">
      <dgm:prSet presAssocID="{5076DD9C-D6CD-4991-9F65-8612FEECFB7A}" presName="sibTrans" presStyleLbl="sibTrans2D1" presStyleIdx="1" presStyleCnt="2"/>
      <dgm:spPr/>
      <dgm:t>
        <a:bodyPr/>
        <a:lstStyle/>
        <a:p>
          <a:endParaRPr lang="zh-CN" altLang="en-US"/>
        </a:p>
      </dgm:t>
    </dgm:pt>
    <dgm:pt modelId="{4B2AA44D-FA13-47D5-8350-762DD0D92470}" type="pres">
      <dgm:prSet presAssocID="{5076DD9C-D6CD-4991-9F65-8612FEECFB7A}" presName="connTx" presStyleLbl="sibTrans2D1" presStyleIdx="1"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2" presStyleCnt="3"/>
      <dgm:spPr/>
      <dgm:t>
        <a:bodyPr/>
        <a:lstStyle/>
        <a:p>
          <a:endParaRPr lang="zh-CN" altLang="en-US"/>
        </a:p>
      </dgm:t>
    </dgm:pt>
    <dgm:pt modelId="{6340DEB0-987A-4E3E-A4B0-EBCE990AB663}" type="pres">
      <dgm:prSet presAssocID="{94835042-0347-4581-831D-6296EAFF49D2}" presName="desTx" presStyleLbl="fgAcc1" presStyleIdx="2" presStyleCnt="3">
        <dgm:presLayoutVars>
          <dgm:bulletEnabled val="1"/>
        </dgm:presLayoutVars>
      </dgm:prSet>
      <dgm:spPr/>
      <dgm:t>
        <a:bodyPr/>
        <a:lstStyle/>
        <a:p>
          <a:endParaRPr lang="zh-CN" altLang="en-US"/>
        </a:p>
      </dgm:t>
    </dgm:pt>
  </dgm:ptLst>
  <dgm:cxnLst>
    <dgm:cxn modelId="{D6EBB669-0507-48B5-AFCD-194D0C4877F0}" type="presOf" srcId="{8CC71BC1-6B57-49BE-A325-93FCB067E879}" destId="{3455D4AC-B1EA-4E4B-AF11-68854EE8204B}" srcOrd="1" destOrd="0" presId="urn:microsoft.com/office/officeart/2005/8/layout/process3"/>
    <dgm:cxn modelId="{6B8C3239-F718-4BA7-9CBE-39179ED56AAC}" type="presOf" srcId="{7490C29A-7446-456F-9C33-D9B02D396E88}" destId="{1D4DB2AE-16F1-49DF-98B6-13E48EBE43B4}" srcOrd="0" destOrd="1"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E7D4EEB-8EF3-47D7-A875-C2D833E6989F}" type="presOf" srcId="{5076DD9C-D6CD-4991-9F65-8612FEECFB7A}" destId="{93C6DE5E-968A-4ACD-B0A2-D92FCE1EFC33}" srcOrd="0" destOrd="0" presId="urn:microsoft.com/office/officeart/2005/8/layout/process3"/>
    <dgm:cxn modelId="{86FE4C06-DBAE-480F-9AA9-CF7F01F254BC}" type="presOf" srcId="{B538C3EF-B9C7-45EF-B62F-9254A7CB0514}" destId="{257AE856-8F62-408C-97F5-BE3E92CD75FB}" srcOrd="0" destOrd="0" presId="urn:microsoft.com/office/officeart/2005/8/layout/process3"/>
    <dgm:cxn modelId="{E96C1195-BB24-4FE2-B36F-4B69A5868437}" type="presOf" srcId="{9F9F17A1-D715-4EB3-95FB-25139E38B550}" destId="{882AAB93-9174-4C85-BA68-ED05BFC340F9}" srcOrd="0" destOrd="0" presId="urn:microsoft.com/office/officeart/2005/8/layout/process3"/>
    <dgm:cxn modelId="{721E55F8-E823-4E19-B8EE-CEACD213BA56}" srcId="{0F3DDDFD-39CD-4C16-AF7B-1E316F2C6E66}" destId="{B538C3EF-B9C7-45EF-B62F-9254A7CB0514}" srcOrd="1" destOrd="0" parTransId="{8C8E81FE-785B-4C59-BFA0-A5391A652AEB}" sibTransId="{5076DD9C-D6CD-4991-9F65-8612FEECFB7A}"/>
    <dgm:cxn modelId="{E4678F26-8B38-4599-B34F-CFB47923195E}" type="presOf" srcId="{5076DD9C-D6CD-4991-9F65-8612FEECFB7A}" destId="{4B2AA44D-FA13-47D5-8350-762DD0D92470}" srcOrd="1" destOrd="0" presId="urn:microsoft.com/office/officeart/2005/8/layout/process3"/>
    <dgm:cxn modelId="{AF6EA00D-0A70-4BB9-9F04-E32A0BCD1AB5}" type="presOf" srcId="{94835042-0347-4581-831D-6296EAFF49D2}" destId="{9E4B3084-4521-4BF6-85F5-D8B2E97C1E9B}"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866A8756-343F-42C6-ACA4-3EEDC5223FEC}" type="presOf" srcId="{83FFDDB7-953A-4D94-A586-2F48C037367E}" destId="{6340DEB0-987A-4E3E-A4B0-EBCE990AB663}" srcOrd="0" destOrd="0" presId="urn:microsoft.com/office/officeart/2005/8/layout/process3"/>
    <dgm:cxn modelId="{D687D728-30E8-4455-9AA3-044254C233A7}" type="presOf" srcId="{8CC71BC1-6B57-49BE-A325-93FCB067E879}" destId="{F1B64CA7-938F-4B73-9595-7BA3E9F58CA4}" srcOrd="0" destOrd="0" presId="urn:microsoft.com/office/officeart/2005/8/layout/process3"/>
    <dgm:cxn modelId="{96BD3E26-1D0E-4C1A-9BF8-D68F0D17A7A1}" srcId="{94835042-0347-4581-831D-6296EAFF49D2}" destId="{83FFDDB7-953A-4D94-A586-2F48C037367E}" srcOrd="0" destOrd="0" parTransId="{66DDB536-5996-427D-B295-965155AC3395}" sibTransId="{54B55852-C611-4709-AEEF-9523C703A96B}"/>
    <dgm:cxn modelId="{519628C9-682F-4128-861A-49D3C82B2D14}" type="presOf" srcId="{0F3DDDFD-39CD-4C16-AF7B-1E316F2C6E66}" destId="{4B79B23C-FB3C-4FE3-9A85-713E0692835C}" srcOrd="0" destOrd="0" presId="urn:microsoft.com/office/officeart/2005/8/layout/process3"/>
    <dgm:cxn modelId="{D651B237-E3E8-4AA3-9C73-4F7933B67CE1}" type="presOf" srcId="{FA1A5507-5FE6-4194-8561-B2A3E43EC8EF}" destId="{C7FF4F2F-D820-4371-9053-0DF6013DF7A0}" srcOrd="0" destOrd="0" presId="urn:microsoft.com/office/officeart/2005/8/layout/process3"/>
    <dgm:cxn modelId="{AF33B8B4-0BEB-4A1A-8831-8D04C863954A}" type="presOf" srcId="{7F216EE5-74D0-449C-831F-40D2B254694D}" destId="{1D4DB2AE-16F1-49DF-98B6-13E48EBE43B4}" srcOrd="0"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1EFAA8AC-95F2-4294-9CAC-F61B65811BBF}" type="presOf" srcId="{B538C3EF-B9C7-45EF-B62F-9254A7CB0514}" destId="{0181AEED-0E55-4451-A246-58F106BA9CA1}" srcOrd="1"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481322DD-1956-4D46-9128-25AA09299496}" type="presOf" srcId="{FA1A5507-5FE6-4194-8561-B2A3E43EC8EF}" destId="{AC90F83E-9614-48A9-966B-306E12A859FB}" srcOrd="1" destOrd="0" presId="urn:microsoft.com/office/officeart/2005/8/layout/process3"/>
    <dgm:cxn modelId="{329B9B83-D77F-43CF-B5B8-CE0D193CDBC8}" type="presOf" srcId="{94835042-0347-4581-831D-6296EAFF49D2}" destId="{69717D54-C697-4871-A8CF-D68CAD2F2A63}"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0A91AB00-05AF-4F6C-9E0C-C85D1ABAD7C1}" type="presParOf" srcId="{4B79B23C-FB3C-4FE3-9A85-713E0692835C}" destId="{2AF1550A-91E2-4BCB-9374-C6CAB44958B9}" srcOrd="0" destOrd="0" presId="urn:microsoft.com/office/officeart/2005/8/layout/process3"/>
    <dgm:cxn modelId="{3DB2A4E1-1D6C-4A17-B313-23BFE9469207}" type="presParOf" srcId="{2AF1550A-91E2-4BCB-9374-C6CAB44958B9}" destId="{C7FF4F2F-D820-4371-9053-0DF6013DF7A0}" srcOrd="0" destOrd="0" presId="urn:microsoft.com/office/officeart/2005/8/layout/process3"/>
    <dgm:cxn modelId="{20D3E040-456E-41FF-862B-A796C014A883}" type="presParOf" srcId="{2AF1550A-91E2-4BCB-9374-C6CAB44958B9}" destId="{AC90F83E-9614-48A9-966B-306E12A859FB}" srcOrd="1" destOrd="0" presId="urn:microsoft.com/office/officeart/2005/8/layout/process3"/>
    <dgm:cxn modelId="{EE96FBEC-B5E4-447C-8619-862EB6586EC0}" type="presParOf" srcId="{2AF1550A-91E2-4BCB-9374-C6CAB44958B9}" destId="{882AAB93-9174-4C85-BA68-ED05BFC340F9}" srcOrd="2" destOrd="0" presId="urn:microsoft.com/office/officeart/2005/8/layout/process3"/>
    <dgm:cxn modelId="{09CD624F-E0D7-4095-B97E-AC6ECBB4D998}" type="presParOf" srcId="{4B79B23C-FB3C-4FE3-9A85-713E0692835C}" destId="{F1B64CA7-938F-4B73-9595-7BA3E9F58CA4}" srcOrd="1" destOrd="0" presId="urn:microsoft.com/office/officeart/2005/8/layout/process3"/>
    <dgm:cxn modelId="{67E8EA81-03E2-460B-947E-474680F0FB40}" type="presParOf" srcId="{F1B64CA7-938F-4B73-9595-7BA3E9F58CA4}" destId="{3455D4AC-B1EA-4E4B-AF11-68854EE8204B}" srcOrd="0" destOrd="0" presId="urn:microsoft.com/office/officeart/2005/8/layout/process3"/>
    <dgm:cxn modelId="{F1F9700B-AC52-4020-B886-B4DE8CA9192C}" type="presParOf" srcId="{4B79B23C-FB3C-4FE3-9A85-713E0692835C}" destId="{359CE130-C8B0-49A6-ADA7-A0E9E27F925D}" srcOrd="2" destOrd="0" presId="urn:microsoft.com/office/officeart/2005/8/layout/process3"/>
    <dgm:cxn modelId="{9E480803-7785-43DA-9E6B-C031F523C0C4}" type="presParOf" srcId="{359CE130-C8B0-49A6-ADA7-A0E9E27F925D}" destId="{257AE856-8F62-408C-97F5-BE3E92CD75FB}" srcOrd="0" destOrd="0" presId="urn:microsoft.com/office/officeart/2005/8/layout/process3"/>
    <dgm:cxn modelId="{9125892F-7AEE-4503-B430-6DC3CCA307E7}" type="presParOf" srcId="{359CE130-C8B0-49A6-ADA7-A0E9E27F925D}" destId="{0181AEED-0E55-4451-A246-58F106BA9CA1}" srcOrd="1" destOrd="0" presId="urn:microsoft.com/office/officeart/2005/8/layout/process3"/>
    <dgm:cxn modelId="{1D8A399B-5784-4E24-BF73-AD82AF14B5B9}" type="presParOf" srcId="{359CE130-C8B0-49A6-ADA7-A0E9E27F925D}" destId="{1D4DB2AE-16F1-49DF-98B6-13E48EBE43B4}" srcOrd="2" destOrd="0" presId="urn:microsoft.com/office/officeart/2005/8/layout/process3"/>
    <dgm:cxn modelId="{6F031F16-4164-44BF-8AA7-49461634A3AE}" type="presParOf" srcId="{4B79B23C-FB3C-4FE3-9A85-713E0692835C}" destId="{93C6DE5E-968A-4ACD-B0A2-D92FCE1EFC33}" srcOrd="3" destOrd="0" presId="urn:microsoft.com/office/officeart/2005/8/layout/process3"/>
    <dgm:cxn modelId="{1DDDC085-048A-4538-BF10-5CD61D9D4D1F}" type="presParOf" srcId="{93C6DE5E-968A-4ACD-B0A2-D92FCE1EFC33}" destId="{4B2AA44D-FA13-47D5-8350-762DD0D92470}" srcOrd="0" destOrd="0" presId="urn:microsoft.com/office/officeart/2005/8/layout/process3"/>
    <dgm:cxn modelId="{40EB1148-4BD3-4B27-BE57-A0CEE62BB878}" type="presParOf" srcId="{4B79B23C-FB3C-4FE3-9A85-713E0692835C}" destId="{12F41368-174E-4625-8C7E-CF4A1DB2DE60}" srcOrd="4" destOrd="0" presId="urn:microsoft.com/office/officeart/2005/8/layout/process3"/>
    <dgm:cxn modelId="{23B004BC-886C-4226-9D92-FE9888B3CD93}" type="presParOf" srcId="{12F41368-174E-4625-8C7E-CF4A1DB2DE60}" destId="{69717D54-C697-4871-A8CF-D68CAD2F2A63}" srcOrd="0" destOrd="0" presId="urn:microsoft.com/office/officeart/2005/8/layout/process3"/>
    <dgm:cxn modelId="{BD3EC17D-9D13-4563-BC2D-969ECAB3EFF1}" type="presParOf" srcId="{12F41368-174E-4625-8C7E-CF4A1DB2DE60}" destId="{9E4B3084-4521-4BF6-85F5-D8B2E97C1E9B}" srcOrd="1" destOrd="0" presId="urn:microsoft.com/office/officeart/2005/8/layout/process3"/>
    <dgm:cxn modelId="{923535E9-9335-485D-A377-AF31EA0C7C90}"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accent3_3" csCatId="accent3" phldr="1"/>
      <dgm:spPr/>
      <dgm:t>
        <a:bodyPr/>
        <a:lstStyle/>
        <a:p>
          <a:endParaRPr lang="zh-CN" altLang="en-US"/>
        </a:p>
      </dgm:t>
    </dgm:pt>
    <dgm:pt modelId="{FA1A5507-5FE6-4194-8561-B2A3E43EC8EF}">
      <dgm:prSet phldrT="[文本]" custT="1"/>
      <dgm:spPr/>
      <dgm:t>
        <a:bodyPr/>
        <a:lstStyle/>
        <a:p>
          <a:r>
            <a:rPr lang="zh-CN" altLang="en-US" sz="1200" dirty="0"/>
            <a:t>稀疏性分析</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94835042-0347-4581-831D-6296EAFF49D2}">
      <dgm:prSet phldrT="[文本]" custT="1"/>
      <dgm:spPr/>
      <dgm:t>
        <a:bodyPr/>
        <a:lstStyle/>
        <a:p>
          <a:r>
            <a:rPr lang="zh-CN" altLang="en-US" sz="1200" dirty="0"/>
            <a:t>相关性分析</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8167D70E-F56C-4E45-B5C3-843FED549304}">
      <dgm:prSet phldrT="[文本]" custT="1"/>
      <dgm:spPr/>
      <dgm:t>
        <a:bodyPr/>
        <a:lstStyle/>
        <a:p>
          <a:r>
            <a:rPr lang="zh-CN" altLang="en-US" sz="1100" dirty="0"/>
            <a:t>处理稀疏性数据</a:t>
          </a:r>
        </a:p>
      </dgm:t>
    </dgm:pt>
    <dgm:pt modelId="{D106255D-9BFC-4AA7-8326-A14C2B07DDE2}" type="parTrans" cxnId="{B37D29F9-F854-43FA-A6E7-B0B1169AA82F}">
      <dgm:prSet/>
      <dgm:spPr/>
      <dgm:t>
        <a:bodyPr/>
        <a:lstStyle/>
        <a:p>
          <a:endParaRPr lang="zh-CN" altLang="en-US" sz="1400"/>
        </a:p>
      </dgm:t>
    </dgm:pt>
    <dgm:pt modelId="{D541D94C-F5D0-45EF-B2E6-2FDD0CE459E8}" type="sibTrans" cxnId="{B37D29F9-F854-43FA-A6E7-B0B1169AA82F}">
      <dgm:prSet/>
      <dgm:spPr/>
      <dgm:t>
        <a:bodyPr/>
        <a:lstStyle/>
        <a:p>
          <a:endParaRPr lang="zh-CN" altLang="en-US" sz="1400"/>
        </a:p>
      </dgm:t>
    </dgm:pt>
    <dgm:pt modelId="{79856214-2FB3-4C5F-ACD4-F571D3D2599A}">
      <dgm:prSet phldrT="[文本]" custT="1"/>
      <dgm:spPr/>
      <dgm:t>
        <a:bodyPr/>
        <a:lstStyle/>
        <a:p>
          <a:r>
            <a:rPr lang="zh-CN" altLang="en-US" sz="1200" dirty="0"/>
            <a:t>冗余性分析</a:t>
          </a:r>
        </a:p>
      </dgm:t>
    </dgm:pt>
    <dgm:pt modelId="{E51CA921-8CBB-4722-88AE-D426573D0594}" type="sibTrans" cxnId="{2524AE0D-533A-4EFF-9A29-2D1F5DCB6612}">
      <dgm:prSet/>
      <dgm:spPr/>
      <dgm:t>
        <a:bodyPr/>
        <a:lstStyle/>
        <a:p>
          <a:endParaRPr lang="zh-CN" altLang="en-US" sz="1400"/>
        </a:p>
      </dgm:t>
    </dgm:pt>
    <dgm:pt modelId="{2D5EF9F1-2834-425E-A3B5-04DC409B6AF9}" type="parTrans" cxnId="{2524AE0D-533A-4EFF-9A29-2D1F5DCB6612}">
      <dgm:prSet/>
      <dgm:spPr/>
      <dgm:t>
        <a:bodyPr/>
        <a:lstStyle/>
        <a:p>
          <a:endParaRPr lang="zh-CN" altLang="en-US" sz="1400"/>
        </a:p>
      </dgm:t>
    </dgm:pt>
    <dgm:pt modelId="{BA5A5126-F134-435E-B208-129A2A9D36C4}">
      <dgm:prSet phldrT="[文本]" custT="1"/>
      <dgm:spPr/>
      <dgm:t>
        <a:bodyPr/>
        <a:lstStyle/>
        <a:p>
          <a:r>
            <a:rPr lang="zh-CN" altLang="en-US" sz="1100" dirty="0"/>
            <a:t>处理冗余属性</a:t>
          </a:r>
        </a:p>
      </dgm:t>
    </dgm:pt>
    <dgm:pt modelId="{81E007D8-C23E-4945-AA37-7649BD92C91D}" type="parTrans" cxnId="{29F06A8A-9C14-42A1-A6C3-3A777AE8D0F3}">
      <dgm:prSet/>
      <dgm:spPr/>
      <dgm:t>
        <a:bodyPr/>
        <a:lstStyle/>
        <a:p>
          <a:endParaRPr lang="zh-CN" altLang="en-US"/>
        </a:p>
      </dgm:t>
    </dgm:pt>
    <dgm:pt modelId="{7C7A0603-541A-4723-A10B-FB9F6A12EF20}" type="sibTrans" cxnId="{29F06A8A-9C14-42A1-A6C3-3A777AE8D0F3}">
      <dgm:prSet/>
      <dgm:spPr/>
      <dgm:t>
        <a:bodyPr/>
        <a:lstStyle/>
        <a:p>
          <a:endParaRPr lang="zh-CN" altLang="en-US"/>
        </a:p>
      </dgm:t>
    </dgm:pt>
    <dgm:pt modelId="{1C789B2C-D981-4185-8F6A-301E17AF61AC}">
      <dgm:prSet phldrT="[文本]" custT="1"/>
      <dgm:spPr/>
      <dgm:t>
        <a:bodyPr/>
        <a:lstStyle/>
        <a:p>
          <a:r>
            <a:rPr lang="zh-CN" altLang="en-US" sz="1100" dirty="0"/>
            <a:t>处理不相关属性数据</a:t>
          </a:r>
        </a:p>
      </dgm:t>
    </dgm:pt>
    <dgm:pt modelId="{CBF7849D-136D-4314-8620-8A5E6E426A26}" type="parTrans" cxnId="{71048150-9ACC-4352-BB9D-C5310AC0FFD8}">
      <dgm:prSet/>
      <dgm:spPr/>
      <dgm:t>
        <a:bodyPr/>
        <a:lstStyle/>
        <a:p>
          <a:endParaRPr lang="zh-CN" altLang="en-US"/>
        </a:p>
      </dgm:t>
    </dgm:pt>
    <dgm:pt modelId="{D47E4901-863D-428A-A8FA-E32D9ADDEB19}" type="sibTrans" cxnId="{71048150-9ACC-4352-BB9D-C5310AC0FFD8}">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t>
        <a:bodyPr/>
        <a:lstStyle/>
        <a:p>
          <a:endParaRPr lang="zh-CN" altLang="en-US"/>
        </a:p>
      </dgm:t>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t>
        <a:bodyPr/>
        <a:lstStyle/>
        <a:p>
          <a:endParaRPr lang="zh-CN" altLang="en-US"/>
        </a:p>
      </dgm:t>
    </dgm:pt>
    <dgm:pt modelId="{AC90F83E-9614-48A9-966B-306E12A859FB}" type="pres">
      <dgm:prSet presAssocID="{FA1A5507-5FE6-4194-8561-B2A3E43EC8EF}" presName="parSh" presStyleLbl="node1" presStyleIdx="0" presStyleCnt="3"/>
      <dgm:spPr/>
      <dgm:t>
        <a:bodyPr/>
        <a:lstStyle/>
        <a:p>
          <a:endParaRPr lang="zh-CN" altLang="en-US"/>
        </a:p>
      </dgm:t>
    </dgm:pt>
    <dgm:pt modelId="{882AAB93-9174-4C85-BA68-ED05BFC340F9}" type="pres">
      <dgm:prSet presAssocID="{FA1A5507-5FE6-4194-8561-B2A3E43EC8EF}" presName="desTx" presStyleLbl="fgAcc1" presStyleIdx="0" presStyleCnt="3">
        <dgm:presLayoutVars>
          <dgm:bulletEnabled val="1"/>
        </dgm:presLayoutVars>
      </dgm:prSet>
      <dgm:spPr/>
      <dgm:t>
        <a:bodyPr/>
        <a:lstStyle/>
        <a:p>
          <a:endParaRPr lang="zh-CN" altLang="en-US"/>
        </a:p>
      </dgm:t>
    </dgm:pt>
    <dgm:pt modelId="{F1B64CA7-938F-4B73-9595-7BA3E9F58CA4}" type="pres">
      <dgm:prSet presAssocID="{8CC71BC1-6B57-49BE-A325-93FCB067E879}" presName="sibTrans" presStyleLbl="sibTrans2D1" presStyleIdx="0" presStyleCnt="2"/>
      <dgm:spPr/>
      <dgm:t>
        <a:bodyPr/>
        <a:lstStyle/>
        <a:p>
          <a:endParaRPr lang="zh-CN" altLang="en-US"/>
        </a:p>
      </dgm:t>
    </dgm:pt>
    <dgm:pt modelId="{3455D4AC-B1EA-4E4B-AF11-68854EE8204B}" type="pres">
      <dgm:prSet presAssocID="{8CC71BC1-6B57-49BE-A325-93FCB067E879}" presName="connTx" presStyleLbl="sibTrans2D1" presStyleIdx="0" presStyleCnt="2"/>
      <dgm:spPr/>
      <dgm:t>
        <a:bodyPr/>
        <a:lstStyle/>
        <a:p>
          <a:endParaRPr lang="zh-CN" altLang="en-US"/>
        </a:p>
      </dgm:t>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0" presStyleCnt="3">
        <dgm:presLayoutVars>
          <dgm:chMax val="0"/>
          <dgm:chPref val="0"/>
          <dgm:bulletEnabled val="1"/>
        </dgm:presLayoutVars>
      </dgm:prSet>
      <dgm:spPr/>
      <dgm:t>
        <a:bodyPr/>
        <a:lstStyle/>
        <a:p>
          <a:endParaRPr lang="zh-CN" altLang="en-US"/>
        </a:p>
      </dgm:t>
    </dgm:pt>
    <dgm:pt modelId="{9E4B3084-4521-4BF6-85F5-D8B2E97C1E9B}" type="pres">
      <dgm:prSet presAssocID="{94835042-0347-4581-831D-6296EAFF49D2}" presName="parSh" presStyleLbl="node1" presStyleIdx="1" presStyleCnt="3"/>
      <dgm:spPr/>
      <dgm:t>
        <a:bodyPr/>
        <a:lstStyle/>
        <a:p>
          <a:endParaRPr lang="zh-CN" altLang="en-US"/>
        </a:p>
      </dgm:t>
    </dgm:pt>
    <dgm:pt modelId="{6340DEB0-987A-4E3E-A4B0-EBCE990AB663}" type="pres">
      <dgm:prSet presAssocID="{94835042-0347-4581-831D-6296EAFF49D2}" presName="desTx" presStyleLbl="fgAcc1" presStyleIdx="1" presStyleCnt="3">
        <dgm:presLayoutVars>
          <dgm:bulletEnabled val="1"/>
        </dgm:presLayoutVars>
      </dgm:prSet>
      <dgm:spPr/>
      <dgm:t>
        <a:bodyPr/>
        <a:lstStyle/>
        <a:p>
          <a:endParaRPr lang="zh-CN" altLang="en-US"/>
        </a:p>
      </dgm:t>
    </dgm:pt>
    <dgm:pt modelId="{E313F30D-804A-4B7C-A7A9-8E5AE7326E91}" type="pres">
      <dgm:prSet presAssocID="{474CDC7F-33D6-4475-850D-12A5EC947A01}" presName="sibTrans" presStyleLbl="sibTrans2D1" presStyleIdx="1" presStyleCnt="2" custAng="26427"/>
      <dgm:spPr/>
      <dgm:t>
        <a:bodyPr/>
        <a:lstStyle/>
        <a:p>
          <a:endParaRPr lang="zh-CN" altLang="en-US"/>
        </a:p>
      </dgm:t>
    </dgm:pt>
    <dgm:pt modelId="{638949A8-86CA-4456-8B1A-EB95582713D9}" type="pres">
      <dgm:prSet presAssocID="{474CDC7F-33D6-4475-850D-12A5EC947A01}" presName="connTx" presStyleLbl="sibTrans2D1" presStyleIdx="1" presStyleCnt="2"/>
      <dgm:spPr/>
      <dgm:t>
        <a:bodyPr/>
        <a:lstStyle/>
        <a:p>
          <a:endParaRPr lang="zh-CN" altLang="en-US"/>
        </a:p>
      </dgm:t>
    </dgm:pt>
    <dgm:pt modelId="{4913D8AC-AF7C-4CFE-94AC-352690A6FBBD}" type="pres">
      <dgm:prSet presAssocID="{79856214-2FB3-4C5F-ACD4-F571D3D2599A}" presName="composite" presStyleCnt="0"/>
      <dgm:spPr/>
    </dgm:pt>
    <dgm:pt modelId="{29D80899-3DF0-4894-9297-10164747421C}" type="pres">
      <dgm:prSet presAssocID="{79856214-2FB3-4C5F-ACD4-F571D3D2599A}" presName="parTx" presStyleLbl="node1" presStyleIdx="1" presStyleCnt="3">
        <dgm:presLayoutVars>
          <dgm:chMax val="0"/>
          <dgm:chPref val="0"/>
          <dgm:bulletEnabled val="1"/>
        </dgm:presLayoutVars>
      </dgm:prSet>
      <dgm:spPr/>
      <dgm:t>
        <a:bodyPr/>
        <a:lstStyle/>
        <a:p>
          <a:endParaRPr lang="zh-CN" altLang="en-US"/>
        </a:p>
      </dgm:t>
    </dgm:pt>
    <dgm:pt modelId="{0573E28D-9D38-47ED-95F0-6150F5824CAE}" type="pres">
      <dgm:prSet presAssocID="{79856214-2FB3-4C5F-ACD4-F571D3D2599A}" presName="parSh" presStyleLbl="node1" presStyleIdx="2" presStyleCnt="3"/>
      <dgm:spPr/>
      <dgm:t>
        <a:bodyPr/>
        <a:lstStyle/>
        <a:p>
          <a:endParaRPr lang="zh-CN" altLang="en-US"/>
        </a:p>
      </dgm:t>
    </dgm:pt>
    <dgm:pt modelId="{EFD5868C-5F74-49C4-9977-FA2FB395ED45}" type="pres">
      <dgm:prSet presAssocID="{79856214-2FB3-4C5F-ACD4-F571D3D2599A}" presName="desTx" presStyleLbl="fgAcc1" presStyleIdx="2" presStyleCnt="3">
        <dgm:presLayoutVars>
          <dgm:bulletEnabled val="1"/>
        </dgm:presLayoutVars>
      </dgm:prSet>
      <dgm:spPr/>
      <dgm:t>
        <a:bodyPr/>
        <a:lstStyle/>
        <a:p>
          <a:endParaRPr lang="zh-CN" altLang="en-US"/>
        </a:p>
      </dgm:t>
    </dgm:pt>
  </dgm:ptLst>
  <dgm:cxnLst>
    <dgm:cxn modelId="{0EA247D3-5F7B-4C71-BB32-0DBF4D1CB6D6}" type="presOf" srcId="{94835042-0347-4581-831D-6296EAFF49D2}" destId="{69717D54-C697-4871-A8CF-D68CAD2F2A63}" srcOrd="0" destOrd="0" presId="urn:microsoft.com/office/officeart/2005/8/layout/process3"/>
    <dgm:cxn modelId="{919776C7-2550-4FD5-80FA-D10F32041078}" type="presOf" srcId="{79856214-2FB3-4C5F-ACD4-F571D3D2599A}" destId="{29D80899-3DF0-4894-9297-10164747421C}" srcOrd="0" destOrd="0" presId="urn:microsoft.com/office/officeart/2005/8/layout/process3"/>
    <dgm:cxn modelId="{B37D29F9-F854-43FA-A6E7-B0B1169AA82F}" srcId="{FA1A5507-5FE6-4194-8561-B2A3E43EC8EF}" destId="{8167D70E-F56C-4E45-B5C3-843FED549304}" srcOrd="0" destOrd="0" parTransId="{D106255D-9BFC-4AA7-8326-A14C2B07DDE2}" sibTransId="{D541D94C-F5D0-45EF-B2E6-2FDD0CE459E8}"/>
    <dgm:cxn modelId="{71048150-9ACC-4352-BB9D-C5310AC0FFD8}" srcId="{94835042-0347-4581-831D-6296EAFF49D2}" destId="{1C789B2C-D981-4185-8F6A-301E17AF61AC}" srcOrd="0" destOrd="0" parTransId="{CBF7849D-136D-4314-8620-8A5E6E426A26}" sibTransId="{D47E4901-863D-428A-A8FA-E32D9ADDEB19}"/>
    <dgm:cxn modelId="{1DB2F1E4-7FEB-4FD9-BC8B-74F8F8A361D2}" type="presOf" srcId="{79856214-2FB3-4C5F-ACD4-F571D3D2599A}" destId="{0573E28D-9D38-47ED-95F0-6150F5824CAE}" srcOrd="1" destOrd="0" presId="urn:microsoft.com/office/officeart/2005/8/layout/process3"/>
    <dgm:cxn modelId="{1A6CB719-AA01-4178-8AD6-9FBDF7FAC97E}" type="presOf" srcId="{8CC71BC1-6B57-49BE-A325-93FCB067E879}" destId="{3455D4AC-B1EA-4E4B-AF11-68854EE8204B}" srcOrd="1" destOrd="0" presId="urn:microsoft.com/office/officeart/2005/8/layout/process3"/>
    <dgm:cxn modelId="{8D242078-3AFB-4205-A000-1CEE2B9BB03B}" type="presOf" srcId="{BA5A5126-F134-435E-B208-129A2A9D36C4}" destId="{EFD5868C-5F74-49C4-9977-FA2FB395ED45}" srcOrd="0" destOrd="0" presId="urn:microsoft.com/office/officeart/2005/8/layout/process3"/>
    <dgm:cxn modelId="{DC81F880-0D94-4832-A627-979A6CDC0C67}" type="presOf" srcId="{474CDC7F-33D6-4475-850D-12A5EC947A01}" destId="{638949A8-86CA-4456-8B1A-EB95582713D9}" srcOrd="1" destOrd="0" presId="urn:microsoft.com/office/officeart/2005/8/layout/process3"/>
    <dgm:cxn modelId="{815FE260-5BF2-4BDD-ACDA-082E40240DB2}" type="presOf" srcId="{0F3DDDFD-39CD-4C16-AF7B-1E316F2C6E66}" destId="{4B79B23C-FB3C-4FE3-9A85-713E0692835C}" srcOrd="0"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C4A55B2B-D79A-4D5A-A0F2-D72D7628E422}" type="presOf" srcId="{FA1A5507-5FE6-4194-8561-B2A3E43EC8EF}" destId="{C7FF4F2F-D820-4371-9053-0DF6013DF7A0}" srcOrd="0" destOrd="0" presId="urn:microsoft.com/office/officeart/2005/8/layout/process3"/>
    <dgm:cxn modelId="{DFB0AEFC-C616-452C-9BD0-9CE579B80E12}" type="presOf" srcId="{8167D70E-F56C-4E45-B5C3-843FED549304}" destId="{882AAB93-9174-4C85-BA68-ED05BFC340F9}" srcOrd="0" destOrd="0" presId="urn:microsoft.com/office/officeart/2005/8/layout/process3"/>
    <dgm:cxn modelId="{2524AE0D-533A-4EFF-9A29-2D1F5DCB6612}" srcId="{0F3DDDFD-39CD-4C16-AF7B-1E316F2C6E66}" destId="{79856214-2FB3-4C5F-ACD4-F571D3D2599A}" srcOrd="2" destOrd="0" parTransId="{2D5EF9F1-2834-425E-A3B5-04DC409B6AF9}" sibTransId="{E51CA921-8CBB-4722-88AE-D426573D0594}"/>
    <dgm:cxn modelId="{BAC02ABD-61F3-4485-BA67-1881FB3785F1}" type="presOf" srcId="{94835042-0347-4581-831D-6296EAFF49D2}" destId="{9E4B3084-4521-4BF6-85F5-D8B2E97C1E9B}" srcOrd="1" destOrd="0" presId="urn:microsoft.com/office/officeart/2005/8/layout/process3"/>
    <dgm:cxn modelId="{8255BE00-5D5F-4753-92E1-EC2D5EA7959F}" type="presOf" srcId="{1C789B2C-D981-4185-8F6A-301E17AF61AC}" destId="{6340DEB0-987A-4E3E-A4B0-EBCE990AB663}" srcOrd="0" destOrd="0" presId="urn:microsoft.com/office/officeart/2005/8/layout/process3"/>
    <dgm:cxn modelId="{D773F341-F76A-41A7-BAF2-AB7D7954B341}" type="presOf" srcId="{8CC71BC1-6B57-49BE-A325-93FCB067E879}" destId="{F1B64CA7-938F-4B73-9595-7BA3E9F58CA4}" srcOrd="0" destOrd="0" presId="urn:microsoft.com/office/officeart/2005/8/layout/process3"/>
    <dgm:cxn modelId="{65270C46-4D88-4F37-9A7E-0CCEF335ED28}" type="presOf" srcId="{FA1A5507-5FE6-4194-8561-B2A3E43EC8EF}" destId="{AC90F83E-9614-48A9-966B-306E12A859FB}" srcOrd="1" destOrd="0" presId="urn:microsoft.com/office/officeart/2005/8/layout/process3"/>
    <dgm:cxn modelId="{CC412A78-B898-4D94-8659-EF454F852BCD}" type="presOf" srcId="{474CDC7F-33D6-4475-850D-12A5EC947A01}" destId="{E313F30D-804A-4B7C-A7A9-8E5AE7326E91}" srcOrd="0" destOrd="0" presId="urn:microsoft.com/office/officeart/2005/8/layout/process3"/>
    <dgm:cxn modelId="{227F7904-7451-4AF3-AD09-6284C3F8C2B5}" srcId="{0F3DDDFD-39CD-4C16-AF7B-1E316F2C6E66}" destId="{94835042-0347-4581-831D-6296EAFF49D2}" srcOrd="1" destOrd="0" parTransId="{BB50CE48-D30C-4538-A58E-93077E4A01FC}" sibTransId="{474CDC7F-33D6-4475-850D-12A5EC947A01}"/>
    <dgm:cxn modelId="{29F06A8A-9C14-42A1-A6C3-3A777AE8D0F3}" srcId="{79856214-2FB3-4C5F-ACD4-F571D3D2599A}" destId="{BA5A5126-F134-435E-B208-129A2A9D36C4}" srcOrd="0" destOrd="0" parTransId="{81E007D8-C23E-4945-AA37-7649BD92C91D}" sibTransId="{7C7A0603-541A-4723-A10B-FB9F6A12EF20}"/>
    <dgm:cxn modelId="{D4C86F12-939E-4775-A0B3-D1EE88F366A7}" type="presParOf" srcId="{4B79B23C-FB3C-4FE3-9A85-713E0692835C}" destId="{2AF1550A-91E2-4BCB-9374-C6CAB44958B9}" srcOrd="0" destOrd="0" presId="urn:microsoft.com/office/officeart/2005/8/layout/process3"/>
    <dgm:cxn modelId="{8F79CB99-F7EB-44E2-BB18-8726856EC9AC}" type="presParOf" srcId="{2AF1550A-91E2-4BCB-9374-C6CAB44958B9}" destId="{C7FF4F2F-D820-4371-9053-0DF6013DF7A0}" srcOrd="0" destOrd="0" presId="urn:microsoft.com/office/officeart/2005/8/layout/process3"/>
    <dgm:cxn modelId="{8CE51FA5-1D92-457B-891E-862C455C8740}" type="presParOf" srcId="{2AF1550A-91E2-4BCB-9374-C6CAB44958B9}" destId="{AC90F83E-9614-48A9-966B-306E12A859FB}" srcOrd="1" destOrd="0" presId="urn:microsoft.com/office/officeart/2005/8/layout/process3"/>
    <dgm:cxn modelId="{773E5527-80E3-4833-BA83-78F5682BE332}" type="presParOf" srcId="{2AF1550A-91E2-4BCB-9374-C6CAB44958B9}" destId="{882AAB93-9174-4C85-BA68-ED05BFC340F9}" srcOrd="2" destOrd="0" presId="urn:microsoft.com/office/officeart/2005/8/layout/process3"/>
    <dgm:cxn modelId="{14825CA3-5E09-4418-9D2D-9D47E0392600}" type="presParOf" srcId="{4B79B23C-FB3C-4FE3-9A85-713E0692835C}" destId="{F1B64CA7-938F-4B73-9595-7BA3E9F58CA4}" srcOrd="1" destOrd="0" presId="urn:microsoft.com/office/officeart/2005/8/layout/process3"/>
    <dgm:cxn modelId="{BBD505EE-8A5E-447F-BEF2-50E9C88B096F}" type="presParOf" srcId="{F1B64CA7-938F-4B73-9595-7BA3E9F58CA4}" destId="{3455D4AC-B1EA-4E4B-AF11-68854EE8204B}" srcOrd="0" destOrd="0" presId="urn:microsoft.com/office/officeart/2005/8/layout/process3"/>
    <dgm:cxn modelId="{6A9A62DD-8121-4D5F-9BAA-808581725F69}" type="presParOf" srcId="{4B79B23C-FB3C-4FE3-9A85-713E0692835C}" destId="{12F41368-174E-4625-8C7E-CF4A1DB2DE60}" srcOrd="2" destOrd="0" presId="urn:microsoft.com/office/officeart/2005/8/layout/process3"/>
    <dgm:cxn modelId="{F3759307-8C2B-43F9-943F-C96BBCFAA939}" type="presParOf" srcId="{12F41368-174E-4625-8C7E-CF4A1DB2DE60}" destId="{69717D54-C697-4871-A8CF-D68CAD2F2A63}" srcOrd="0" destOrd="0" presId="urn:microsoft.com/office/officeart/2005/8/layout/process3"/>
    <dgm:cxn modelId="{8BADFAA7-8F60-4A3D-8EEA-546D4C9279B6}" type="presParOf" srcId="{12F41368-174E-4625-8C7E-CF4A1DB2DE60}" destId="{9E4B3084-4521-4BF6-85F5-D8B2E97C1E9B}" srcOrd="1" destOrd="0" presId="urn:microsoft.com/office/officeart/2005/8/layout/process3"/>
    <dgm:cxn modelId="{8F1AF7DB-F298-4B15-B755-E714BAEE9F15}" type="presParOf" srcId="{12F41368-174E-4625-8C7E-CF4A1DB2DE60}" destId="{6340DEB0-987A-4E3E-A4B0-EBCE990AB663}" srcOrd="2" destOrd="0" presId="urn:microsoft.com/office/officeart/2005/8/layout/process3"/>
    <dgm:cxn modelId="{C50D8745-C0E2-4452-B7DD-114A927EA3BA}" type="presParOf" srcId="{4B79B23C-FB3C-4FE3-9A85-713E0692835C}" destId="{E313F30D-804A-4B7C-A7A9-8E5AE7326E91}" srcOrd="3" destOrd="0" presId="urn:microsoft.com/office/officeart/2005/8/layout/process3"/>
    <dgm:cxn modelId="{6F3CDF79-CC0D-4B93-846A-BA8B4023A709}" type="presParOf" srcId="{E313F30D-804A-4B7C-A7A9-8E5AE7326E91}" destId="{638949A8-86CA-4456-8B1A-EB95582713D9}" srcOrd="0" destOrd="0" presId="urn:microsoft.com/office/officeart/2005/8/layout/process3"/>
    <dgm:cxn modelId="{9245DBD1-AA57-4390-9F2A-17C507562947}" type="presParOf" srcId="{4B79B23C-FB3C-4FE3-9A85-713E0692835C}" destId="{4913D8AC-AF7C-4CFE-94AC-352690A6FBBD}" srcOrd="4" destOrd="0" presId="urn:microsoft.com/office/officeart/2005/8/layout/process3"/>
    <dgm:cxn modelId="{06D4C7CA-DAFD-4E78-A19C-3D1B63E93766}" type="presParOf" srcId="{4913D8AC-AF7C-4CFE-94AC-352690A6FBBD}" destId="{29D80899-3DF0-4894-9297-10164747421C}" srcOrd="0" destOrd="0" presId="urn:microsoft.com/office/officeart/2005/8/layout/process3"/>
    <dgm:cxn modelId="{C913E252-7BF2-4F61-B087-28A3D9CFF524}" type="presParOf" srcId="{4913D8AC-AF7C-4CFE-94AC-352690A6FBBD}" destId="{0573E28D-9D38-47ED-95F0-6150F5824CAE}" srcOrd="1" destOrd="0" presId="urn:microsoft.com/office/officeart/2005/8/layout/process3"/>
    <dgm:cxn modelId="{CEF45AE9-4018-41C2-B2A3-C702AA2C42AE}" type="presParOf" srcId="{4913D8AC-AF7C-4CFE-94AC-352690A6FBBD}" destId="{EFD5868C-5F74-49C4-9977-FA2FB395ED4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3E1D5E-28D3-4038-820E-0990723097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5887DDC-01C1-4DF9-B23E-D1954466AA0E}">
      <dgm:prSet phldrT="[文本]"/>
      <dgm:spPr>
        <a:solidFill>
          <a:schemeClr val="bg1">
            <a:lumMod val="65000"/>
          </a:schemeClr>
        </a:solidFill>
      </dgm:spPr>
      <dgm:t>
        <a:bodyPr/>
        <a:lstStyle/>
        <a:p>
          <a:r>
            <a:rPr lang="zh-CN" altLang="en-US" dirty="0" smtClean="0"/>
            <a:t>方法一及其应用</a:t>
          </a:r>
          <a:endParaRPr lang="zh-CN" altLang="en-US" dirty="0"/>
        </a:p>
      </dgm:t>
    </dgm:pt>
    <dgm:pt modelId="{76B5408C-5332-47A6-B791-B27279106ED8}" type="parTrans" cxnId="{0B79BF3C-EF70-4902-94FF-4CC68C17132D}">
      <dgm:prSet/>
      <dgm:spPr/>
      <dgm:t>
        <a:bodyPr/>
        <a:lstStyle/>
        <a:p>
          <a:endParaRPr lang="zh-CN" altLang="en-US"/>
        </a:p>
      </dgm:t>
    </dgm:pt>
    <dgm:pt modelId="{7C142750-890D-438D-A67B-762747354BC1}" type="sibTrans" cxnId="{0B79BF3C-EF70-4902-94FF-4CC68C17132D}">
      <dgm:prSet/>
      <dgm:spPr/>
      <dgm:t>
        <a:bodyPr/>
        <a:lstStyle/>
        <a:p>
          <a:endParaRPr lang="zh-CN" altLang="en-US"/>
        </a:p>
      </dgm:t>
    </dgm:pt>
    <dgm:pt modelId="{78EFBA13-442B-44A5-94C3-FF71F6CF4415}">
      <dgm:prSet phldrT="[文本]"/>
      <dgm:spPr/>
      <dgm:t>
        <a:bodyPr/>
        <a:lstStyle/>
        <a:p>
          <a:r>
            <a:rPr lang="zh-CN" altLang="en-US" dirty="0" smtClean="0">
              <a:solidFill>
                <a:schemeClr val="bg1">
                  <a:lumMod val="65000"/>
                </a:schemeClr>
              </a:solidFill>
            </a:rPr>
            <a:t>在蠕变性能预测中的应用</a:t>
          </a:r>
          <a:endParaRPr lang="zh-CN" altLang="en-US" dirty="0">
            <a:solidFill>
              <a:schemeClr val="bg1">
                <a:lumMod val="65000"/>
              </a:schemeClr>
            </a:solidFill>
          </a:endParaRPr>
        </a:p>
      </dgm:t>
    </dgm:pt>
    <dgm:pt modelId="{089E41E8-E968-43A7-9161-9310385F1CE2}" type="parTrans" cxnId="{CBBE4948-8BBC-464D-8B39-861EE4EC4A88}">
      <dgm:prSet/>
      <dgm:spPr/>
      <dgm:t>
        <a:bodyPr/>
        <a:lstStyle/>
        <a:p>
          <a:endParaRPr lang="zh-CN" altLang="en-US"/>
        </a:p>
      </dgm:t>
    </dgm:pt>
    <dgm:pt modelId="{7F5A0D3D-A9BF-4DC6-B54A-66BFCA7CDBA9}" type="sibTrans" cxnId="{CBBE4948-8BBC-464D-8B39-861EE4EC4A88}">
      <dgm:prSet/>
      <dgm:spPr/>
      <dgm:t>
        <a:bodyPr/>
        <a:lstStyle/>
        <a:p>
          <a:endParaRPr lang="zh-CN" altLang="en-US"/>
        </a:p>
      </dgm:t>
    </dgm:pt>
    <dgm:pt modelId="{D5A2C91F-89A4-41D7-8D98-6722650E1D4C}">
      <dgm:prSet phldrT="[文本]"/>
      <dgm:spPr/>
      <dgm:t>
        <a:bodyPr/>
        <a:lstStyle/>
        <a:p>
          <a:r>
            <a:rPr lang="zh-CN" altLang="en-US" dirty="0" smtClean="0"/>
            <a:t>方法二及其应用</a:t>
          </a:r>
          <a:endParaRPr lang="zh-CN" altLang="en-US" dirty="0"/>
        </a:p>
      </dgm:t>
    </dgm:pt>
    <dgm:pt modelId="{11681907-00AE-47F6-99A3-BF0B74C06D10}" type="parTrans" cxnId="{94C190FF-D50E-4919-A19F-4CBB0608A7A5}">
      <dgm:prSet/>
      <dgm:spPr/>
      <dgm:t>
        <a:bodyPr/>
        <a:lstStyle/>
        <a:p>
          <a:endParaRPr lang="zh-CN" altLang="en-US"/>
        </a:p>
      </dgm:t>
    </dgm:pt>
    <dgm:pt modelId="{911F8F5A-80E2-4A0B-A6F0-F2348CDB4910}" type="sibTrans" cxnId="{94C190FF-D50E-4919-A19F-4CBB0608A7A5}">
      <dgm:prSet/>
      <dgm:spPr/>
      <dgm:t>
        <a:bodyPr/>
        <a:lstStyle/>
        <a:p>
          <a:endParaRPr lang="zh-CN" altLang="en-US"/>
        </a:p>
      </dgm:t>
    </dgm:pt>
    <dgm:pt modelId="{0395FD59-0531-41CA-A544-E92EC4EBCA4B}">
      <dgm:prSet phldrT="[文本]"/>
      <dgm:spPr/>
      <dgm:t>
        <a:bodyPr/>
        <a:lstStyle/>
        <a:p>
          <a:r>
            <a:rPr lang="zh-CN" altLang="en-US" dirty="0" smtClean="0"/>
            <a:t>基于多项式回归的形成焓预测</a:t>
          </a:r>
          <a:endParaRPr lang="zh-CN" altLang="en-US" dirty="0"/>
        </a:p>
      </dgm:t>
    </dgm:pt>
    <dgm:pt modelId="{6760317F-80DE-4F6D-AA38-5AD006A844C4}" type="parTrans" cxnId="{8D6D59DF-1776-4436-975C-7F5CDB5F2E5D}">
      <dgm:prSet/>
      <dgm:spPr/>
      <dgm:t>
        <a:bodyPr/>
        <a:lstStyle/>
        <a:p>
          <a:endParaRPr lang="zh-CN" altLang="en-US"/>
        </a:p>
      </dgm:t>
    </dgm:pt>
    <dgm:pt modelId="{58F062E8-4BB6-48E1-BB41-FD19D34BA0B8}" type="sibTrans" cxnId="{8D6D59DF-1776-4436-975C-7F5CDB5F2E5D}">
      <dgm:prSet/>
      <dgm:spPr/>
      <dgm:t>
        <a:bodyPr/>
        <a:lstStyle/>
        <a:p>
          <a:endParaRPr lang="zh-CN" altLang="en-US"/>
        </a:p>
      </dgm:t>
    </dgm:pt>
    <dgm:pt modelId="{93BDFD11-8F30-4948-B389-249DF90DD364}">
      <dgm:prSet phldrT="[文本]"/>
      <dgm:spPr/>
      <dgm:t>
        <a:bodyPr/>
        <a:lstStyle/>
        <a:p>
          <a:r>
            <a:rPr lang="zh-CN" altLang="en-US" dirty="0" smtClean="0">
              <a:solidFill>
                <a:schemeClr val="bg1">
                  <a:lumMod val="65000"/>
                </a:schemeClr>
              </a:solidFill>
            </a:rPr>
            <a:t>基于聚类的最优回归集成方法</a:t>
          </a:r>
          <a:endParaRPr lang="zh-CN" altLang="en-US" dirty="0">
            <a:solidFill>
              <a:schemeClr val="bg1">
                <a:lumMod val="65000"/>
              </a:schemeClr>
            </a:solidFill>
          </a:endParaRPr>
        </a:p>
      </dgm:t>
    </dgm:pt>
    <dgm:pt modelId="{28301F51-0F89-433A-B49C-B6D70139ABB2}" type="parTrans" cxnId="{78ADE835-514A-4177-BA85-9CCA72A15B4C}">
      <dgm:prSet/>
      <dgm:spPr/>
      <dgm:t>
        <a:bodyPr/>
        <a:lstStyle/>
        <a:p>
          <a:endParaRPr lang="zh-CN" altLang="en-US"/>
        </a:p>
      </dgm:t>
    </dgm:pt>
    <dgm:pt modelId="{9B66CF10-1F5D-4A45-A800-CE5E43FC75F7}" type="sibTrans" cxnId="{78ADE835-514A-4177-BA85-9CCA72A15B4C}">
      <dgm:prSet/>
      <dgm:spPr/>
      <dgm:t>
        <a:bodyPr/>
        <a:lstStyle/>
        <a:p>
          <a:endParaRPr lang="zh-CN" altLang="en-US"/>
        </a:p>
      </dgm:t>
    </dgm:pt>
    <dgm:pt modelId="{8C661402-5F2A-48CF-B09E-B3188459EB51}">
      <dgm:prSet phldrT="[文本]"/>
      <dgm:spPr/>
      <dgm:t>
        <a:bodyPr/>
        <a:lstStyle/>
        <a:p>
          <a:r>
            <a:rPr lang="zh-CN" altLang="en-US" dirty="0" smtClean="0"/>
            <a:t>基于遗传算法的关联关系挖掘</a:t>
          </a:r>
          <a:endParaRPr lang="zh-CN" altLang="en-US" dirty="0"/>
        </a:p>
      </dgm:t>
    </dgm:pt>
    <dgm:pt modelId="{01905057-2070-4E4A-9444-70A9A5014EE2}" type="parTrans" cxnId="{A97291C4-CC3E-4A70-B28D-A4D72B59E484}">
      <dgm:prSet/>
      <dgm:spPr/>
      <dgm:t>
        <a:bodyPr/>
        <a:lstStyle/>
        <a:p>
          <a:endParaRPr lang="zh-CN" altLang="en-US"/>
        </a:p>
      </dgm:t>
    </dgm:pt>
    <dgm:pt modelId="{3AEE1AD2-84C2-40FC-89DC-44C6C2DB3549}" type="sibTrans" cxnId="{A97291C4-CC3E-4A70-B28D-A4D72B59E484}">
      <dgm:prSet/>
      <dgm:spPr/>
      <dgm:t>
        <a:bodyPr/>
        <a:lstStyle/>
        <a:p>
          <a:endParaRPr lang="zh-CN" altLang="en-US"/>
        </a:p>
      </dgm:t>
    </dgm:pt>
    <dgm:pt modelId="{348F449D-8113-4EFA-8101-AE926A3EE691}" type="pres">
      <dgm:prSet presAssocID="{A23E1D5E-28D3-4038-820E-099072309730}" presName="linear" presStyleCnt="0">
        <dgm:presLayoutVars>
          <dgm:animLvl val="lvl"/>
          <dgm:resizeHandles val="exact"/>
        </dgm:presLayoutVars>
      </dgm:prSet>
      <dgm:spPr/>
      <dgm:t>
        <a:bodyPr/>
        <a:lstStyle/>
        <a:p>
          <a:endParaRPr lang="zh-CN" altLang="en-US"/>
        </a:p>
      </dgm:t>
    </dgm:pt>
    <dgm:pt modelId="{26B57E8A-CDC8-4699-B163-1CC1FEE2547E}" type="pres">
      <dgm:prSet presAssocID="{D5887DDC-01C1-4DF9-B23E-D1954466AA0E}" presName="parentText" presStyleLbl="node1" presStyleIdx="0" presStyleCnt="2">
        <dgm:presLayoutVars>
          <dgm:chMax val="0"/>
          <dgm:bulletEnabled val="1"/>
        </dgm:presLayoutVars>
      </dgm:prSet>
      <dgm:spPr/>
      <dgm:t>
        <a:bodyPr/>
        <a:lstStyle/>
        <a:p>
          <a:endParaRPr lang="zh-CN" altLang="en-US"/>
        </a:p>
      </dgm:t>
    </dgm:pt>
    <dgm:pt modelId="{978D2F90-D953-4989-A1C7-6DDAA2C71AEC}" type="pres">
      <dgm:prSet presAssocID="{D5887DDC-01C1-4DF9-B23E-D1954466AA0E}" presName="childText" presStyleLbl="revTx" presStyleIdx="0" presStyleCnt="2">
        <dgm:presLayoutVars>
          <dgm:bulletEnabled val="1"/>
        </dgm:presLayoutVars>
      </dgm:prSet>
      <dgm:spPr/>
      <dgm:t>
        <a:bodyPr/>
        <a:lstStyle/>
        <a:p>
          <a:endParaRPr lang="zh-CN" altLang="en-US"/>
        </a:p>
      </dgm:t>
    </dgm:pt>
    <dgm:pt modelId="{37838A74-03AB-4D5B-AC3E-D7D1302F3C18}" type="pres">
      <dgm:prSet presAssocID="{D5A2C91F-89A4-41D7-8D98-6722650E1D4C}" presName="parentText" presStyleLbl="node1" presStyleIdx="1" presStyleCnt="2">
        <dgm:presLayoutVars>
          <dgm:chMax val="0"/>
          <dgm:bulletEnabled val="1"/>
        </dgm:presLayoutVars>
      </dgm:prSet>
      <dgm:spPr/>
      <dgm:t>
        <a:bodyPr/>
        <a:lstStyle/>
        <a:p>
          <a:endParaRPr lang="zh-CN" altLang="en-US"/>
        </a:p>
      </dgm:t>
    </dgm:pt>
    <dgm:pt modelId="{FC4E6FD2-4F4F-4190-8E0C-8FDE72E2C657}" type="pres">
      <dgm:prSet presAssocID="{D5A2C91F-89A4-41D7-8D98-6722650E1D4C}" presName="childText" presStyleLbl="revTx" presStyleIdx="1" presStyleCnt="2">
        <dgm:presLayoutVars>
          <dgm:bulletEnabled val="1"/>
        </dgm:presLayoutVars>
      </dgm:prSet>
      <dgm:spPr/>
      <dgm:t>
        <a:bodyPr/>
        <a:lstStyle/>
        <a:p>
          <a:endParaRPr lang="zh-CN" altLang="en-US"/>
        </a:p>
      </dgm:t>
    </dgm:pt>
  </dgm:ptLst>
  <dgm:cxnLst>
    <dgm:cxn modelId="{0B79BF3C-EF70-4902-94FF-4CC68C17132D}" srcId="{A23E1D5E-28D3-4038-820E-099072309730}" destId="{D5887DDC-01C1-4DF9-B23E-D1954466AA0E}" srcOrd="0" destOrd="0" parTransId="{76B5408C-5332-47A6-B791-B27279106ED8}" sibTransId="{7C142750-890D-438D-A67B-762747354BC1}"/>
    <dgm:cxn modelId="{B8722404-F3E0-4AE2-894C-6F585CC02DC6}" type="presOf" srcId="{8C661402-5F2A-48CF-B09E-B3188459EB51}" destId="{FC4E6FD2-4F4F-4190-8E0C-8FDE72E2C657}" srcOrd="0" destOrd="1" presId="urn:microsoft.com/office/officeart/2005/8/layout/vList2"/>
    <dgm:cxn modelId="{1E4AFEBD-6312-452E-8426-2BB891268C7D}" type="presOf" srcId="{D5A2C91F-89A4-41D7-8D98-6722650E1D4C}" destId="{37838A74-03AB-4D5B-AC3E-D7D1302F3C18}" srcOrd="0" destOrd="0" presId="urn:microsoft.com/office/officeart/2005/8/layout/vList2"/>
    <dgm:cxn modelId="{9047E8C5-E00D-450E-AD3C-159E47179C27}" type="presOf" srcId="{0395FD59-0531-41CA-A544-E92EC4EBCA4B}" destId="{FC4E6FD2-4F4F-4190-8E0C-8FDE72E2C657}" srcOrd="0" destOrd="0" presId="urn:microsoft.com/office/officeart/2005/8/layout/vList2"/>
    <dgm:cxn modelId="{68B72A04-365D-4F71-947F-E41095BF2C21}" type="presOf" srcId="{D5887DDC-01C1-4DF9-B23E-D1954466AA0E}" destId="{26B57E8A-CDC8-4699-B163-1CC1FEE2547E}" srcOrd="0" destOrd="0" presId="urn:microsoft.com/office/officeart/2005/8/layout/vList2"/>
    <dgm:cxn modelId="{94C190FF-D50E-4919-A19F-4CBB0608A7A5}" srcId="{A23E1D5E-28D3-4038-820E-099072309730}" destId="{D5A2C91F-89A4-41D7-8D98-6722650E1D4C}" srcOrd="1" destOrd="0" parTransId="{11681907-00AE-47F6-99A3-BF0B74C06D10}" sibTransId="{911F8F5A-80E2-4A0B-A6F0-F2348CDB4910}"/>
    <dgm:cxn modelId="{05CB32DD-43AB-4161-BAC5-9B6E35D643C8}" type="presOf" srcId="{78EFBA13-442B-44A5-94C3-FF71F6CF4415}" destId="{978D2F90-D953-4989-A1C7-6DDAA2C71AEC}" srcOrd="0" destOrd="1" presId="urn:microsoft.com/office/officeart/2005/8/layout/vList2"/>
    <dgm:cxn modelId="{8D6D59DF-1776-4436-975C-7F5CDB5F2E5D}" srcId="{D5A2C91F-89A4-41D7-8D98-6722650E1D4C}" destId="{0395FD59-0531-41CA-A544-E92EC4EBCA4B}" srcOrd="0" destOrd="0" parTransId="{6760317F-80DE-4F6D-AA38-5AD006A844C4}" sibTransId="{58F062E8-4BB6-48E1-BB41-FD19D34BA0B8}"/>
    <dgm:cxn modelId="{A97291C4-CC3E-4A70-B28D-A4D72B59E484}" srcId="{D5A2C91F-89A4-41D7-8D98-6722650E1D4C}" destId="{8C661402-5F2A-48CF-B09E-B3188459EB51}" srcOrd="1" destOrd="0" parTransId="{01905057-2070-4E4A-9444-70A9A5014EE2}" sibTransId="{3AEE1AD2-84C2-40FC-89DC-44C6C2DB3549}"/>
    <dgm:cxn modelId="{CBBE4948-8BBC-464D-8B39-861EE4EC4A88}" srcId="{D5887DDC-01C1-4DF9-B23E-D1954466AA0E}" destId="{78EFBA13-442B-44A5-94C3-FF71F6CF4415}" srcOrd="1" destOrd="0" parTransId="{089E41E8-E968-43A7-9161-9310385F1CE2}" sibTransId="{7F5A0D3D-A9BF-4DC6-B54A-66BFCA7CDBA9}"/>
    <dgm:cxn modelId="{78ADE835-514A-4177-BA85-9CCA72A15B4C}" srcId="{D5887DDC-01C1-4DF9-B23E-D1954466AA0E}" destId="{93BDFD11-8F30-4948-B389-249DF90DD364}" srcOrd="0" destOrd="0" parTransId="{28301F51-0F89-433A-B49C-B6D70139ABB2}" sibTransId="{9B66CF10-1F5D-4A45-A800-CE5E43FC75F7}"/>
    <dgm:cxn modelId="{9C058948-13A8-41F4-B0E7-7F9CC3C643EE}" type="presOf" srcId="{A23E1D5E-28D3-4038-820E-099072309730}" destId="{348F449D-8113-4EFA-8101-AE926A3EE691}" srcOrd="0" destOrd="0" presId="urn:microsoft.com/office/officeart/2005/8/layout/vList2"/>
    <dgm:cxn modelId="{2D40EB96-4A03-4125-9C32-492E2B711381}" type="presOf" srcId="{93BDFD11-8F30-4948-B389-249DF90DD364}" destId="{978D2F90-D953-4989-A1C7-6DDAA2C71AEC}" srcOrd="0" destOrd="0" presId="urn:microsoft.com/office/officeart/2005/8/layout/vList2"/>
    <dgm:cxn modelId="{B31DC640-B80A-412B-BABE-8BB7D2419A91}" type="presParOf" srcId="{348F449D-8113-4EFA-8101-AE926A3EE691}" destId="{26B57E8A-CDC8-4699-B163-1CC1FEE2547E}" srcOrd="0" destOrd="0" presId="urn:microsoft.com/office/officeart/2005/8/layout/vList2"/>
    <dgm:cxn modelId="{91CAEE9A-A131-49BC-8C97-8F0EF1304C48}" type="presParOf" srcId="{348F449D-8113-4EFA-8101-AE926A3EE691}" destId="{978D2F90-D953-4989-A1C7-6DDAA2C71AEC}" srcOrd="1" destOrd="0" presId="urn:microsoft.com/office/officeart/2005/8/layout/vList2"/>
    <dgm:cxn modelId="{D78A074D-7640-472D-80A7-0C5180F957A5}" type="presParOf" srcId="{348F449D-8113-4EFA-8101-AE926A3EE691}" destId="{37838A74-03AB-4D5B-AC3E-D7D1302F3C18}" srcOrd="2" destOrd="0" presId="urn:microsoft.com/office/officeart/2005/8/layout/vList2"/>
    <dgm:cxn modelId="{9D142DB9-C79E-4685-A616-95CE915DB4DC}" type="presParOf" srcId="{348F449D-8113-4EFA-8101-AE926A3EE691}" destId="{FC4E6FD2-4F4F-4190-8E0C-8FDE72E2C6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rgbClr val="7030A0"/>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solidFill>
                <a:schemeClr val="bg1"/>
              </a:solidFill>
            </a:rPr>
            <a:t>性能预测方法</a:t>
          </a:r>
          <a:endParaRPr lang="zh-CN" altLang="en-US" sz="2000" dirty="0">
            <a:solidFill>
              <a:schemeClr val="bg1"/>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b="0" dirty="0" smtClean="0">
              <a:solidFill>
                <a:schemeClr val="bg1"/>
              </a:solidFill>
            </a:rPr>
            <a:t>基于主动学习的多层级特征分析方法</a:t>
          </a:r>
          <a:endParaRPr lang="zh-CN" altLang="en-US" sz="2000" b="0" dirty="0">
            <a:solidFill>
              <a:schemeClr val="bg1"/>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6B558181-BB01-43FD-BCC2-5E8A3F75FB4A}" type="presOf" srcId="{D7A9A80B-B499-4CE9-B8B6-42D8B19FB683}" destId="{25CC8F4A-1A1B-4C3E-B9C9-3B2A7A2D0F66}" srcOrd="0" destOrd="0" presId="urn:microsoft.com/office/officeart/2008/layout/VerticalCurvedList"/>
    <dgm:cxn modelId="{A5911C99-DBA6-48F9-8757-18338D6F5DDC}" type="presOf" srcId="{534D5989-8F4D-4258-8225-B724768E9233}" destId="{777E6480-BB94-44CE-B407-D0500462E337}" srcOrd="0" destOrd="0" presId="urn:microsoft.com/office/officeart/2008/layout/VerticalCurvedList"/>
    <dgm:cxn modelId="{DAEAC90D-84A2-49DD-81FF-EBFF1B734E6F}"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7DF512F7-D805-4306-9F8C-48ACAAD7DE4E}" type="presOf" srcId="{0C6CA62A-2507-4191-8334-84E9AE83554B}" destId="{49F3C08A-059A-4944-B0BE-9FED64C38273}" srcOrd="0" destOrd="0" presId="urn:microsoft.com/office/officeart/2008/layout/VerticalCurvedList"/>
    <dgm:cxn modelId="{15CCD2B8-CBFB-4736-8648-160D33F729E4}" type="presOf" srcId="{B0FE94B4-7746-4CE6-82E9-616E25290601}" destId="{2AC453B5-CEF3-4FE2-AB06-0646F5A88E84}" srcOrd="0" destOrd="1" presId="urn:microsoft.com/office/officeart/2008/layout/VerticalCurvedList"/>
    <dgm:cxn modelId="{00036EBF-A508-4DF6-AEE6-88AF571BDE53}" type="presOf" srcId="{A031629A-C912-46DE-9250-B3AB97DBFEF3}" destId="{4973CE0B-830B-42A8-8F41-45A257AA0B8B}" srcOrd="0" destOrd="0" presId="urn:microsoft.com/office/officeart/2008/layout/VerticalCurvedList"/>
    <dgm:cxn modelId="{7FDFB2A2-3BB2-4A8B-8FB5-DC3D9A34906C}"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BFDDF713-0367-4113-8372-E22DF82F2A37}" type="presOf" srcId="{CAD4A8F6-B95E-4BDC-BAF5-2C029DD1BC4D}" destId="{2AC453B5-CEF3-4FE2-AB06-0646F5A88E84}" srcOrd="0" destOrd="2" presId="urn:microsoft.com/office/officeart/2008/layout/VerticalCurvedList"/>
    <dgm:cxn modelId="{850E9213-738E-456E-89BB-F45D99B50CFE}" type="presParOf" srcId="{777E6480-BB94-44CE-B407-D0500462E337}" destId="{029663F2-6083-4943-A4B6-B75B1725BCEF}" srcOrd="0" destOrd="0" presId="urn:microsoft.com/office/officeart/2008/layout/VerticalCurvedList"/>
    <dgm:cxn modelId="{1C9C0A77-B77C-4C17-953D-97D061FE45B4}" type="presParOf" srcId="{029663F2-6083-4943-A4B6-B75B1725BCEF}" destId="{D211633A-16B4-4697-B79D-94EAD020AF0A}" srcOrd="0" destOrd="0" presId="urn:microsoft.com/office/officeart/2008/layout/VerticalCurvedList"/>
    <dgm:cxn modelId="{813957C7-F719-42DE-B979-400EEBD24ACB}" type="presParOf" srcId="{D211633A-16B4-4697-B79D-94EAD020AF0A}" destId="{2B0DD12D-6EF4-4BF8-B02D-398F02F66379}" srcOrd="0" destOrd="0" presId="urn:microsoft.com/office/officeart/2008/layout/VerticalCurvedList"/>
    <dgm:cxn modelId="{183D2DED-C396-4CF2-8867-6644DF534F03}" type="presParOf" srcId="{D211633A-16B4-4697-B79D-94EAD020AF0A}" destId="{25CC8F4A-1A1B-4C3E-B9C9-3B2A7A2D0F66}" srcOrd="1" destOrd="0" presId="urn:microsoft.com/office/officeart/2008/layout/VerticalCurvedList"/>
    <dgm:cxn modelId="{7D29EF37-50F5-4A57-8BB6-23003BBB5044}" type="presParOf" srcId="{D211633A-16B4-4697-B79D-94EAD020AF0A}" destId="{3901E994-EF88-4B55-B333-8B5DC2C1FE64}" srcOrd="2" destOrd="0" presId="urn:microsoft.com/office/officeart/2008/layout/VerticalCurvedList"/>
    <dgm:cxn modelId="{162987A7-8435-44A9-8D60-AB241C005EF7}" type="presParOf" srcId="{D211633A-16B4-4697-B79D-94EAD020AF0A}" destId="{8EACEE7C-B326-44FB-9A91-8726F31EDF2B}" srcOrd="3" destOrd="0" presId="urn:microsoft.com/office/officeart/2008/layout/VerticalCurvedList"/>
    <dgm:cxn modelId="{C9099A82-D15D-4AD9-B972-F2F763514584}" type="presParOf" srcId="{029663F2-6083-4943-A4B6-B75B1725BCEF}" destId="{4973CE0B-830B-42A8-8F41-45A257AA0B8B}" srcOrd="1" destOrd="0" presId="urn:microsoft.com/office/officeart/2008/layout/VerticalCurvedList"/>
    <dgm:cxn modelId="{957E4E5D-9F01-4976-B957-1318FEBB15EE}" type="presParOf" srcId="{029663F2-6083-4943-A4B6-B75B1725BCEF}" destId="{966750C1-A861-452C-9609-15612A3DFCF5}" srcOrd="2" destOrd="0" presId="urn:microsoft.com/office/officeart/2008/layout/VerticalCurvedList"/>
    <dgm:cxn modelId="{E0BB1D34-284C-4C0F-BC8D-78026E885DD9}" type="presParOf" srcId="{966750C1-A861-452C-9609-15612A3DFCF5}" destId="{2C32AA3C-C21E-444B-8009-13B7F44A3DFC}" srcOrd="0" destOrd="0" presId="urn:microsoft.com/office/officeart/2008/layout/VerticalCurvedList"/>
    <dgm:cxn modelId="{2F4B4894-064A-4076-B3DF-89BDEC2F7B9A}" type="presParOf" srcId="{029663F2-6083-4943-A4B6-B75B1725BCEF}" destId="{0ADD1677-4BB9-411B-9F55-C6A8BB4AEFFE}" srcOrd="3" destOrd="0" presId="urn:microsoft.com/office/officeart/2008/layout/VerticalCurvedList"/>
    <dgm:cxn modelId="{9475CDF3-7499-4B42-ABF5-90DC6F089B5B}" type="presParOf" srcId="{029663F2-6083-4943-A4B6-B75B1725BCEF}" destId="{A9BE9254-C053-4EAB-8F29-0CEF5AEEC494}" srcOrd="4" destOrd="0" presId="urn:microsoft.com/office/officeart/2008/layout/VerticalCurvedList"/>
    <dgm:cxn modelId="{B593FD57-4FDB-4098-8A93-2AB853A605DE}" type="presParOf" srcId="{A9BE9254-C053-4EAB-8F29-0CEF5AEEC494}" destId="{D5EA4CD6-8560-493F-8996-3B38ECA26A5D}" srcOrd="0" destOrd="0" presId="urn:microsoft.com/office/officeart/2008/layout/VerticalCurvedList"/>
    <dgm:cxn modelId="{8C8F2D3B-B904-425E-A2B2-EB6B6E20CCD9}" type="presParOf" srcId="{029663F2-6083-4943-A4B6-B75B1725BCEF}" destId="{2AC453B5-CEF3-4FE2-AB06-0646F5A88E84}" srcOrd="5" destOrd="0" presId="urn:microsoft.com/office/officeart/2008/layout/VerticalCurvedList"/>
    <dgm:cxn modelId="{F22FFB08-CD0E-4B89-B3ED-1F97F7749394}" type="presParOf" srcId="{029663F2-6083-4943-A4B6-B75B1725BCEF}" destId="{1B5A28ED-1C55-46F1-99FA-328BCE561B4A}" srcOrd="6" destOrd="0" presId="urn:microsoft.com/office/officeart/2008/layout/VerticalCurvedList"/>
    <dgm:cxn modelId="{381797CD-3CCD-435D-954C-4661273B0FD7}" type="presParOf" srcId="{1B5A28ED-1C55-46F1-99FA-328BCE561B4A}" destId="{2E10788D-F76E-483E-B3FF-9B6A38A71BF2}" srcOrd="0" destOrd="0" presId="urn:microsoft.com/office/officeart/2008/layout/VerticalCurvedList"/>
    <dgm:cxn modelId="{C21FEB34-9559-422A-84C6-8B2414A1FFFC}" type="presParOf" srcId="{029663F2-6083-4943-A4B6-B75B1725BCEF}" destId="{49F3C08A-059A-4944-B0BE-9FED64C38273}" srcOrd="7" destOrd="0" presId="urn:microsoft.com/office/officeart/2008/layout/VerticalCurvedList"/>
    <dgm:cxn modelId="{5C6A1B08-3E88-4A8D-976A-D46CC8C05A25}" type="presParOf" srcId="{029663F2-6083-4943-A4B6-B75B1725BCEF}" destId="{31FCCC1D-41B1-4F4D-AD60-B8479B1A58C5}" srcOrd="8" destOrd="0" presId="urn:microsoft.com/office/officeart/2008/layout/VerticalCurvedList"/>
    <dgm:cxn modelId="{2AB699B7-68DC-4D14-AA62-B4E810C00DF8}"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88FAC0B3-A8C1-4F01-931D-67EAF9ED362F}" type="presOf" srcId="{ED717D3C-12D7-4C82-9A24-C9144B86E759}" destId="{0BD9CFF3-BD5C-4496-A5C0-71614AF6C6BB}" srcOrd="0" destOrd="0" presId="urn:microsoft.com/office/officeart/2005/8/layout/vList2"/>
    <dgm:cxn modelId="{7F052911-A6C0-46EA-9227-913684EC884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6A8094D7-980A-448F-80B7-CE69A68E13E7}" type="presOf" srcId="{09FEEF98-66D8-4266-9535-59667BCA2E50}" destId="{D7A831F6-224E-4255-B33E-DD2359E3B62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3E26E228-74FB-45B4-83AA-5C475A38C449}" type="presOf" srcId="{ED717D3C-12D7-4C82-9A24-C9144B86E759}" destId="{0BD9CFF3-BD5C-4496-A5C0-71614AF6C6BB}"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14560BD8-FEB6-4AC3-8464-ADA742CCF85A}" type="presOf" srcId="{FE0B8CEE-7931-4C6C-ABAD-786E9B835F96}" destId="{25B85B47-B55F-40A6-95E0-5ED6A9B870BF}" srcOrd="0" destOrd="0" presId="urn:microsoft.com/office/officeart/2005/8/layout/vList2"/>
    <dgm:cxn modelId="{8FA1E121-E0BB-4C7C-B3F7-9C7BDEC91ED0}"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smtClean="0"/>
            <a:t>2.</a:t>
          </a:r>
          <a:r>
            <a:rPr lang="zh-CN" altLang="en-US" dirty="0" smtClean="0"/>
            <a:t>最新工</a:t>
          </a:r>
          <a:r>
            <a:rPr lang="zh-CN" altLang="en-US" dirty="0"/>
            <a:t>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smtClean="0"/>
            <a:t>3.</a:t>
          </a:r>
          <a:r>
            <a:rPr lang="zh-CN" altLang="en-US" dirty="0" smtClean="0"/>
            <a:t>未来工作</a:t>
          </a:r>
          <a:r>
            <a:rPr lang="zh-Hans" altLang="en-US" b="0" dirty="0" smtClean="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t>
        <a:bodyPr/>
        <a:lstStyle/>
        <a:p>
          <a:endParaRPr lang="zh-CN" altLang="en-US"/>
        </a:p>
      </dgm:t>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t>
        <a:bodyPr/>
        <a:lstStyle/>
        <a:p>
          <a:endParaRPr lang="zh-CN" altLang="en-US"/>
        </a:p>
      </dgm:t>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t>
        <a:bodyPr/>
        <a:lstStyle/>
        <a:p>
          <a:endParaRPr lang="zh-CN" altLang="en-US"/>
        </a:p>
      </dgm:t>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t>
        <a:bodyPr/>
        <a:lstStyle/>
        <a:p>
          <a:endParaRPr lang="zh-CN" altLang="en-US"/>
        </a:p>
      </dgm:t>
    </dgm:pt>
  </dgm:ptLst>
  <dgm:cxnLst>
    <dgm:cxn modelId="{B40EF9E1-F9FD-4D36-A1B2-8DF08C4D991F}" type="presOf" srcId="{ED717D3C-12D7-4C82-9A24-C9144B86E759}" destId="{0BD9CFF3-BD5C-4496-A5C0-71614AF6C6BB}"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F47B8026-3A9A-40F3-B4A8-FCC0DCA6A730}" srcId="{A6AD3BAA-9012-48AF-8113-54AD8DB43514}" destId="{FE0B8CEE-7931-4C6C-ABAD-786E9B835F96}" srcOrd="2" destOrd="0" parTransId="{7E84AF53-2FA2-4DF4-96A1-DC3CD900E0A3}" sibTransId="{1FA52AE0-DFB7-42CE-A86F-60A71B16BDF1}"/>
    <dgm:cxn modelId="{9CFF70E0-BE4E-4D5D-800E-78C4EA7C820B}" type="presOf" srcId="{FE0B8CEE-7931-4C6C-ABAD-786E9B835F96}" destId="{25B85B47-B55F-40A6-95E0-5ED6A9B870BF}"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数据驱动的机器学习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B23C5699-F814-4626-AF2C-44B1CED36E80}" type="presOf" srcId="{EB89F287-1E2B-4D7B-B849-A9AFDC62F93B}" destId="{0ADD1677-4BB9-411B-9F55-C6A8BB4AEFFE}" srcOrd="0" destOrd="0" presId="urn:microsoft.com/office/officeart/2008/layout/VerticalCurvedList"/>
    <dgm:cxn modelId="{72F25A58-F675-4541-A933-0121D1F4EB7D}" type="presOf" srcId="{8D427307-CEAF-4DD7-BB85-8785E2DCDB7F}" destId="{2AC453B5-CEF3-4FE2-AB06-0646F5A88E84}" srcOrd="0" destOrd="0" presId="urn:microsoft.com/office/officeart/2008/layout/VerticalCurvedList"/>
    <dgm:cxn modelId="{C5F160A8-AEEE-4513-A99B-860A5B4413AE}" type="presOf" srcId="{B0FE94B4-7746-4CE6-82E9-616E25290601}" destId="{2AC453B5-CEF3-4FE2-AB06-0646F5A88E84}" srcOrd="0" destOrd="1"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49D98B88-C717-4655-8B65-07EA53735E93}"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03D190C1-54A3-4D05-A633-54AE7F7BD25A}" type="presOf" srcId="{CAD4A8F6-B95E-4BDC-BAF5-2C029DD1BC4D}" destId="{2AC453B5-CEF3-4FE2-AB06-0646F5A88E84}" srcOrd="0" destOrd="2"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66013809-FA39-496D-A07D-DC40BA6173AD}" type="presOf" srcId="{534D5989-8F4D-4258-8225-B724768E9233}" destId="{777E6480-BB94-44CE-B407-D0500462E337}" srcOrd="0" destOrd="0" presId="urn:microsoft.com/office/officeart/2008/layout/VerticalCurvedList"/>
    <dgm:cxn modelId="{367E7EAE-2FCB-4C61-B8D9-E9772B7FCCE5}" type="presOf" srcId="{0C6CA62A-2507-4191-8334-84E9AE83554B}" destId="{49F3C08A-059A-4944-B0BE-9FED64C38273}"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EB83416C-9B6B-4D07-AEFF-CB8B97C7BF65}" type="presOf" srcId="{A031629A-C912-46DE-9250-B3AB97DBFEF3}" destId="{4973CE0B-830B-42A8-8F41-45A257AA0B8B}" srcOrd="0" destOrd="0" presId="urn:microsoft.com/office/officeart/2008/layout/VerticalCurvedList"/>
    <dgm:cxn modelId="{0539F1D7-6EF3-47AC-AEAF-4B816ECA5D6F}" type="presParOf" srcId="{777E6480-BB94-44CE-B407-D0500462E337}" destId="{029663F2-6083-4943-A4B6-B75B1725BCEF}" srcOrd="0" destOrd="0" presId="urn:microsoft.com/office/officeart/2008/layout/VerticalCurvedList"/>
    <dgm:cxn modelId="{63B8C82F-278A-4B3F-9FF1-4F75511EFA86}" type="presParOf" srcId="{029663F2-6083-4943-A4B6-B75B1725BCEF}" destId="{D211633A-16B4-4697-B79D-94EAD020AF0A}" srcOrd="0" destOrd="0" presId="urn:microsoft.com/office/officeart/2008/layout/VerticalCurvedList"/>
    <dgm:cxn modelId="{C81BCBDB-AA13-4F51-81B6-CBFCCB0DA9E5}" type="presParOf" srcId="{D211633A-16B4-4697-B79D-94EAD020AF0A}" destId="{2B0DD12D-6EF4-4BF8-B02D-398F02F66379}" srcOrd="0" destOrd="0" presId="urn:microsoft.com/office/officeart/2008/layout/VerticalCurvedList"/>
    <dgm:cxn modelId="{206E33E2-23C3-4591-A009-2D8BB8767C72}" type="presParOf" srcId="{D211633A-16B4-4697-B79D-94EAD020AF0A}" destId="{25CC8F4A-1A1B-4C3E-B9C9-3B2A7A2D0F66}" srcOrd="1" destOrd="0" presId="urn:microsoft.com/office/officeart/2008/layout/VerticalCurvedList"/>
    <dgm:cxn modelId="{D2FB7BAB-290E-4684-AC00-1E8405954C61}" type="presParOf" srcId="{D211633A-16B4-4697-B79D-94EAD020AF0A}" destId="{3901E994-EF88-4B55-B333-8B5DC2C1FE64}" srcOrd="2" destOrd="0" presId="urn:microsoft.com/office/officeart/2008/layout/VerticalCurvedList"/>
    <dgm:cxn modelId="{CC95E1E6-C81F-40CB-9A0F-8B916C88DC0D}" type="presParOf" srcId="{D211633A-16B4-4697-B79D-94EAD020AF0A}" destId="{8EACEE7C-B326-44FB-9A91-8726F31EDF2B}" srcOrd="3" destOrd="0" presId="urn:microsoft.com/office/officeart/2008/layout/VerticalCurvedList"/>
    <dgm:cxn modelId="{6E414FBE-96D0-42BB-B2E1-CE3909D2EF17}" type="presParOf" srcId="{029663F2-6083-4943-A4B6-B75B1725BCEF}" destId="{4973CE0B-830B-42A8-8F41-45A257AA0B8B}" srcOrd="1" destOrd="0" presId="urn:microsoft.com/office/officeart/2008/layout/VerticalCurvedList"/>
    <dgm:cxn modelId="{278EC919-F474-40A5-BDF0-5870B1CA0722}" type="presParOf" srcId="{029663F2-6083-4943-A4B6-B75B1725BCEF}" destId="{966750C1-A861-452C-9609-15612A3DFCF5}" srcOrd="2" destOrd="0" presId="urn:microsoft.com/office/officeart/2008/layout/VerticalCurvedList"/>
    <dgm:cxn modelId="{68489FDA-8BAD-468D-9F5F-FC63F511D5F6}" type="presParOf" srcId="{966750C1-A861-452C-9609-15612A3DFCF5}" destId="{2C32AA3C-C21E-444B-8009-13B7F44A3DFC}" srcOrd="0" destOrd="0" presId="urn:microsoft.com/office/officeart/2008/layout/VerticalCurvedList"/>
    <dgm:cxn modelId="{FEBFA615-595C-4463-8178-FE116A7393A2}" type="presParOf" srcId="{029663F2-6083-4943-A4B6-B75B1725BCEF}" destId="{0ADD1677-4BB9-411B-9F55-C6A8BB4AEFFE}" srcOrd="3" destOrd="0" presId="urn:microsoft.com/office/officeart/2008/layout/VerticalCurvedList"/>
    <dgm:cxn modelId="{58186C92-A2DA-4931-9876-A13C508AF332}" type="presParOf" srcId="{029663F2-6083-4943-A4B6-B75B1725BCEF}" destId="{A9BE9254-C053-4EAB-8F29-0CEF5AEEC494}" srcOrd="4" destOrd="0" presId="urn:microsoft.com/office/officeart/2008/layout/VerticalCurvedList"/>
    <dgm:cxn modelId="{4EE1068D-0276-43E4-AF47-37B46966B9AC}" type="presParOf" srcId="{A9BE9254-C053-4EAB-8F29-0CEF5AEEC494}" destId="{D5EA4CD6-8560-493F-8996-3B38ECA26A5D}" srcOrd="0" destOrd="0" presId="urn:microsoft.com/office/officeart/2008/layout/VerticalCurvedList"/>
    <dgm:cxn modelId="{56F40EA0-952D-41C6-A5BB-38354436E1A9}" type="presParOf" srcId="{029663F2-6083-4943-A4B6-B75B1725BCEF}" destId="{2AC453B5-CEF3-4FE2-AB06-0646F5A88E84}" srcOrd="5" destOrd="0" presId="urn:microsoft.com/office/officeart/2008/layout/VerticalCurvedList"/>
    <dgm:cxn modelId="{531A35CE-DFA8-4527-9C17-D740535C5C1B}" type="presParOf" srcId="{029663F2-6083-4943-A4B6-B75B1725BCEF}" destId="{1B5A28ED-1C55-46F1-99FA-328BCE561B4A}" srcOrd="6" destOrd="0" presId="urn:microsoft.com/office/officeart/2008/layout/VerticalCurvedList"/>
    <dgm:cxn modelId="{977FC08C-6477-430E-9C72-653A75CB103D}" type="presParOf" srcId="{1B5A28ED-1C55-46F1-99FA-328BCE561B4A}" destId="{2E10788D-F76E-483E-B3FF-9B6A38A71BF2}" srcOrd="0" destOrd="0" presId="urn:microsoft.com/office/officeart/2008/layout/VerticalCurvedList"/>
    <dgm:cxn modelId="{45AAFAA4-3468-4776-B97E-FA1F91BA85D7}" type="presParOf" srcId="{029663F2-6083-4943-A4B6-B75B1725BCEF}" destId="{49F3C08A-059A-4944-B0BE-9FED64C38273}" srcOrd="7" destOrd="0" presId="urn:microsoft.com/office/officeart/2008/layout/VerticalCurvedList"/>
    <dgm:cxn modelId="{BB246195-D72A-4593-B45E-4BE956C521D8}" type="presParOf" srcId="{029663F2-6083-4943-A4B6-B75B1725BCEF}" destId="{31FCCC1D-41B1-4F4D-AD60-B8479B1A58C5}" srcOrd="8" destOrd="0" presId="urn:microsoft.com/office/officeart/2008/layout/VerticalCurvedList"/>
    <dgm:cxn modelId="{3452EFBD-D38B-4EF6-94A2-DD00DD597786}"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4">
            <a:lumMod val="75000"/>
          </a:schemeClr>
        </a:solidFill>
      </dgm:spPr>
      <dgm:t>
        <a:bodyPr/>
        <a:lstStyle/>
        <a:p>
          <a:r>
            <a:rPr lang="zh-CN" altLang="en-US" sz="2100" dirty="0" smtClean="0"/>
            <a:t>数据驱动的机器学习</a:t>
          </a:r>
          <a:r>
            <a:rPr lang="en-US" altLang="zh-CN" sz="2100" dirty="0" smtClean="0"/>
            <a:t>/</a:t>
          </a:r>
          <a:r>
            <a:rPr lang="zh-CN" altLang="en-US" sz="2100" dirty="0" smtClean="0"/>
            <a:t>数据挖掘算法研究</a:t>
          </a:r>
          <a:endParaRPr lang="zh-CN" altLang="en-US" sz="21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2000" dirty="0" smtClean="0"/>
            <a:t>性能预测方法</a:t>
          </a:r>
          <a:endParaRPr lang="zh-CN" altLang="en-US" sz="2000" dirty="0"/>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bg1">
            <a:lumMod val="65000"/>
          </a:schemeClr>
        </a:solidFill>
      </dgm:spPr>
      <dgm:t>
        <a:bodyPr/>
        <a:lstStyle/>
        <a:p>
          <a:r>
            <a:rPr lang="zh-CN" altLang="en-US" sz="2000" dirty="0" smtClean="0"/>
            <a:t>基于主动学习的多层级特征分析方法</a:t>
          </a:r>
          <a:endParaRPr lang="zh-CN" altLang="en-US" sz="2000" dirty="0"/>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38CBF500-68F9-4120-922E-90DD1EC8793D}" type="presOf" srcId="{534D5989-8F4D-4258-8225-B724768E9233}" destId="{777E6480-BB94-44CE-B407-D0500462E337}" srcOrd="0" destOrd="0" presId="urn:microsoft.com/office/officeart/2008/layout/VerticalCurvedList"/>
    <dgm:cxn modelId="{D55767EE-0705-4E48-8145-35F1B90D5645}" type="presOf" srcId="{0C6CA62A-2507-4191-8334-84E9AE83554B}" destId="{49F3C08A-059A-4944-B0BE-9FED64C38273}" srcOrd="0" destOrd="0" presId="urn:microsoft.com/office/officeart/2008/layout/VerticalCurvedList"/>
    <dgm:cxn modelId="{6D9279C5-AF6C-4033-A6CA-CB14E9914C73}" type="presOf" srcId="{D7A9A80B-B499-4CE9-B8B6-42D8B19FB683}" destId="{25CC8F4A-1A1B-4C3E-B9C9-3B2A7A2D0F66}" srcOrd="0" destOrd="0" presId="urn:microsoft.com/office/officeart/2008/layout/VerticalCurvedList"/>
    <dgm:cxn modelId="{3FA47054-5B34-426D-B9B7-13C2271FD670}" type="presOf" srcId="{EB89F287-1E2B-4D7B-B849-A9AFDC62F93B}" destId="{0ADD1677-4BB9-411B-9F55-C6A8BB4AEFFE}"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40AFF8C4-647D-421C-B521-321B9A485A71}" srcId="{8D427307-CEAF-4DD7-BB85-8785E2DCDB7F}" destId="{B0FE94B4-7746-4CE6-82E9-616E25290601}" srcOrd="0" destOrd="0" parTransId="{728514DE-AE44-4885-AA65-7F5A5A0F68F6}" sibTransId="{F7A87023-58AD-401A-8205-AABDDD03824A}"/>
    <dgm:cxn modelId="{8725BD25-678D-462B-B2CE-67523B85F7F3}" type="presOf" srcId="{8D427307-CEAF-4DD7-BB85-8785E2DCDB7F}" destId="{2AC453B5-CEF3-4FE2-AB06-0646F5A88E84}" srcOrd="0" destOrd="0" presId="urn:microsoft.com/office/officeart/2008/layout/VerticalCurvedList"/>
    <dgm:cxn modelId="{B08276CF-5C7A-4194-9B8B-D47473D42A20}"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998C1D17-4294-4FFB-A2C1-1A7E0827B881}"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EEFB1018-2156-420B-A12F-FF0973959274}" type="presOf" srcId="{B0FE94B4-7746-4CE6-82E9-616E25290601}" destId="{2AC453B5-CEF3-4FE2-AB06-0646F5A88E84}" srcOrd="0" destOrd="1"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0C6E14EE-2D41-44C8-AE0D-A365AC2BAADA}" type="presParOf" srcId="{777E6480-BB94-44CE-B407-D0500462E337}" destId="{029663F2-6083-4943-A4B6-B75B1725BCEF}" srcOrd="0" destOrd="0" presId="urn:microsoft.com/office/officeart/2008/layout/VerticalCurvedList"/>
    <dgm:cxn modelId="{4AD5F2CD-FD82-4669-9F61-081F261B8C6F}" type="presParOf" srcId="{029663F2-6083-4943-A4B6-B75B1725BCEF}" destId="{D211633A-16B4-4697-B79D-94EAD020AF0A}" srcOrd="0" destOrd="0" presId="urn:microsoft.com/office/officeart/2008/layout/VerticalCurvedList"/>
    <dgm:cxn modelId="{4076A00D-D378-4BA0-83A4-FAF9A3B8C538}" type="presParOf" srcId="{D211633A-16B4-4697-B79D-94EAD020AF0A}" destId="{2B0DD12D-6EF4-4BF8-B02D-398F02F66379}" srcOrd="0" destOrd="0" presId="urn:microsoft.com/office/officeart/2008/layout/VerticalCurvedList"/>
    <dgm:cxn modelId="{15B3B49D-10BA-43BB-AA77-DBD2BBA3CB5E}" type="presParOf" srcId="{D211633A-16B4-4697-B79D-94EAD020AF0A}" destId="{25CC8F4A-1A1B-4C3E-B9C9-3B2A7A2D0F66}" srcOrd="1" destOrd="0" presId="urn:microsoft.com/office/officeart/2008/layout/VerticalCurvedList"/>
    <dgm:cxn modelId="{2C67164A-0819-4C88-AB45-5125A0A3FBAE}" type="presParOf" srcId="{D211633A-16B4-4697-B79D-94EAD020AF0A}" destId="{3901E994-EF88-4B55-B333-8B5DC2C1FE64}" srcOrd="2" destOrd="0" presId="urn:microsoft.com/office/officeart/2008/layout/VerticalCurvedList"/>
    <dgm:cxn modelId="{2F2CBAE3-05AC-448D-B059-539111154371}" type="presParOf" srcId="{D211633A-16B4-4697-B79D-94EAD020AF0A}" destId="{8EACEE7C-B326-44FB-9A91-8726F31EDF2B}" srcOrd="3" destOrd="0" presId="urn:microsoft.com/office/officeart/2008/layout/VerticalCurvedList"/>
    <dgm:cxn modelId="{B164662F-360E-4184-9EDA-CC925A04CA1D}" type="presParOf" srcId="{029663F2-6083-4943-A4B6-B75B1725BCEF}" destId="{4973CE0B-830B-42A8-8F41-45A257AA0B8B}" srcOrd="1" destOrd="0" presId="urn:microsoft.com/office/officeart/2008/layout/VerticalCurvedList"/>
    <dgm:cxn modelId="{6ED851F6-089D-4828-B41D-B6162AE3BC8E}" type="presParOf" srcId="{029663F2-6083-4943-A4B6-B75B1725BCEF}" destId="{966750C1-A861-452C-9609-15612A3DFCF5}" srcOrd="2" destOrd="0" presId="urn:microsoft.com/office/officeart/2008/layout/VerticalCurvedList"/>
    <dgm:cxn modelId="{BD84E0FC-555F-4824-BABC-6520D0D66A3B}" type="presParOf" srcId="{966750C1-A861-452C-9609-15612A3DFCF5}" destId="{2C32AA3C-C21E-444B-8009-13B7F44A3DFC}" srcOrd="0" destOrd="0" presId="urn:microsoft.com/office/officeart/2008/layout/VerticalCurvedList"/>
    <dgm:cxn modelId="{D1DBC63B-544C-4240-84A4-A16F147A5BE3}" type="presParOf" srcId="{029663F2-6083-4943-A4B6-B75B1725BCEF}" destId="{0ADD1677-4BB9-411B-9F55-C6A8BB4AEFFE}" srcOrd="3" destOrd="0" presId="urn:microsoft.com/office/officeart/2008/layout/VerticalCurvedList"/>
    <dgm:cxn modelId="{DE45B1D3-47FD-4E22-AAE1-F7D0E6C9B34E}" type="presParOf" srcId="{029663F2-6083-4943-A4B6-B75B1725BCEF}" destId="{A9BE9254-C053-4EAB-8F29-0CEF5AEEC494}" srcOrd="4" destOrd="0" presId="urn:microsoft.com/office/officeart/2008/layout/VerticalCurvedList"/>
    <dgm:cxn modelId="{A52BD9AB-8E65-4A71-B24A-0E6264988A03}" type="presParOf" srcId="{A9BE9254-C053-4EAB-8F29-0CEF5AEEC494}" destId="{D5EA4CD6-8560-493F-8996-3B38ECA26A5D}" srcOrd="0" destOrd="0" presId="urn:microsoft.com/office/officeart/2008/layout/VerticalCurvedList"/>
    <dgm:cxn modelId="{2E2BDBC6-64F2-46DA-918B-89DAFCE2723C}" type="presParOf" srcId="{029663F2-6083-4943-A4B6-B75B1725BCEF}" destId="{2AC453B5-CEF3-4FE2-AB06-0646F5A88E84}" srcOrd="5" destOrd="0" presId="urn:microsoft.com/office/officeart/2008/layout/VerticalCurvedList"/>
    <dgm:cxn modelId="{4ECE0F00-74D1-46DE-9BF6-6C66A14C7D9A}" type="presParOf" srcId="{029663F2-6083-4943-A4B6-B75B1725BCEF}" destId="{1B5A28ED-1C55-46F1-99FA-328BCE561B4A}" srcOrd="6" destOrd="0" presId="urn:microsoft.com/office/officeart/2008/layout/VerticalCurvedList"/>
    <dgm:cxn modelId="{42F4A000-B2A7-46F6-B373-49D8180FD004}" type="presParOf" srcId="{1B5A28ED-1C55-46F1-99FA-328BCE561B4A}" destId="{2E10788D-F76E-483E-B3FF-9B6A38A71BF2}" srcOrd="0" destOrd="0" presId="urn:microsoft.com/office/officeart/2008/layout/VerticalCurvedList"/>
    <dgm:cxn modelId="{5C4EE8AF-07A0-4645-8C17-7EBD9557B309}" type="presParOf" srcId="{029663F2-6083-4943-A4B6-B75B1725BCEF}" destId="{49F3C08A-059A-4944-B0BE-9FED64C38273}" srcOrd="7" destOrd="0" presId="urn:microsoft.com/office/officeart/2008/layout/VerticalCurvedList"/>
    <dgm:cxn modelId="{72DF6FFD-2664-454F-BF0E-D16339437965}" type="presParOf" srcId="{029663F2-6083-4943-A4B6-B75B1725BCEF}" destId="{31FCCC1D-41B1-4F4D-AD60-B8479B1A58C5}" srcOrd="8" destOrd="0" presId="urn:microsoft.com/office/officeart/2008/layout/VerticalCurvedList"/>
    <dgm:cxn modelId="{968CF951-1233-406E-BA2E-5AD6BF04B1EB}"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smtClean="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smtClean="0"/>
            <a:t>算法规范制定</a:t>
          </a:r>
          <a:endParaRPr lang="zh-CN" altLang="en-US" sz="1800" dirty="0"/>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smtClean="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smtClean="0"/>
            <a:t>算法库设计</a:t>
          </a:r>
          <a:endParaRPr lang="zh-CN" altLang="en-US" sz="1800" dirty="0"/>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smtClean="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smtClean="0"/>
            <a:t>数据驱动的机器学习算法流程图实现</a:t>
          </a:r>
          <a:endParaRPr lang="zh-CN" altLang="en-US" sz="1800" dirty="0"/>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t>
        <a:bodyPr/>
        <a:lstStyle/>
        <a:p>
          <a:endParaRPr lang="zh-CN" altLang="en-US"/>
        </a:p>
      </dgm:t>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t>
        <a:bodyPr/>
        <a:lstStyle/>
        <a:p>
          <a:endParaRPr lang="zh-CN" altLang="en-US"/>
        </a:p>
      </dgm:t>
    </dgm:pt>
    <dgm:pt modelId="{9F718106-649B-4A83-A511-3398463A7101}" type="pres">
      <dgm:prSet presAssocID="{1D6078A9-2A84-4122-B3AF-F3388AA039DE}" presName="descendantText" presStyleLbl="alignAccFollowNode1" presStyleIdx="0" presStyleCnt="3">
        <dgm:presLayoutVars>
          <dgm:bulletEnabled val="1"/>
        </dgm:presLayoutVars>
      </dgm:prSet>
      <dgm:spPr/>
      <dgm:t>
        <a:bodyPr/>
        <a:lstStyle/>
        <a:p>
          <a:endParaRPr lang="zh-CN" altLang="en-US"/>
        </a:p>
      </dgm:t>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t>
        <a:bodyPr/>
        <a:lstStyle/>
        <a:p>
          <a:endParaRPr lang="zh-CN" altLang="en-US"/>
        </a:p>
      </dgm:t>
    </dgm:pt>
    <dgm:pt modelId="{E444D180-DE90-4BF5-ABA9-D2AE0740F6F8}" type="pres">
      <dgm:prSet presAssocID="{66C03458-E0AE-4EFB-85D1-9516F42AECA9}" presName="descendantText" presStyleLbl="alignAccFollowNode1" presStyleIdx="1" presStyleCnt="3">
        <dgm:presLayoutVars>
          <dgm:bulletEnabled val="1"/>
        </dgm:presLayoutVars>
      </dgm:prSet>
      <dgm:spPr/>
      <dgm:t>
        <a:bodyPr/>
        <a:lstStyle/>
        <a:p>
          <a:endParaRPr lang="zh-CN" altLang="en-US"/>
        </a:p>
      </dgm:t>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t>
        <a:bodyPr/>
        <a:lstStyle/>
        <a:p>
          <a:endParaRPr lang="zh-CN" altLang="en-US"/>
        </a:p>
      </dgm:t>
    </dgm:pt>
    <dgm:pt modelId="{A6226E4F-96B1-48DF-A54D-3165909A74CC}" type="pres">
      <dgm:prSet presAssocID="{DB6A3EDB-4368-4C52-B729-00ADE56B6FDC}" presName="descendantText" presStyleLbl="alignAccFollowNode1" presStyleIdx="2" presStyleCnt="3">
        <dgm:presLayoutVars>
          <dgm:bulletEnabled val="1"/>
        </dgm:presLayoutVars>
      </dgm:prSet>
      <dgm:spPr/>
      <dgm:t>
        <a:bodyPr/>
        <a:lstStyle/>
        <a:p>
          <a:endParaRPr lang="zh-CN" altLang="en-US"/>
        </a:p>
      </dgm:t>
    </dgm:pt>
  </dgm:ptLst>
  <dgm:cxnLst>
    <dgm:cxn modelId="{15F76F16-ABF8-436F-B88D-DAEA14056F65}" srcId="{1AAAD8F7-AD5B-482A-9653-84E3A03A9359}" destId="{1D6078A9-2A84-4122-B3AF-F3388AA039DE}" srcOrd="0" destOrd="0" parTransId="{E1A5FA75-C240-44AC-A0C8-14EAFE9A0198}" sibTransId="{E2A0815F-EC4E-4A8D-83C5-97BF35465C29}"/>
    <dgm:cxn modelId="{666824B5-6786-4D8F-B853-9AC09778947F}" srcId="{1D6078A9-2A84-4122-B3AF-F3388AA039DE}" destId="{8B9A6C73-724E-4E29-BA88-CB89B42074DF}" srcOrd="0" destOrd="0" parTransId="{EFB2514E-F271-45BA-8EE0-86A69901E43C}" sibTransId="{21248805-A5DF-4F3A-B986-4B9B440AAD0F}"/>
    <dgm:cxn modelId="{5E8FC859-E8CE-4B61-A841-F69160B0382B}" srcId="{1AAAD8F7-AD5B-482A-9653-84E3A03A9359}" destId="{DB6A3EDB-4368-4C52-B729-00ADE56B6FDC}" srcOrd="2" destOrd="0" parTransId="{1DE3DA00-9E22-4E55-99E8-571CE0CC24D5}" sibTransId="{C705D978-2F3E-4200-A33A-820536B420E8}"/>
    <dgm:cxn modelId="{681CC194-1677-417F-83AF-226123280CDC}" type="presOf" srcId="{1D6078A9-2A84-4122-B3AF-F3388AA039DE}" destId="{07D5B6CA-6C2B-43F7-8E34-991DCAD7BF1A}" srcOrd="0" destOrd="0" presId="urn:microsoft.com/office/officeart/2005/8/layout/vList5"/>
    <dgm:cxn modelId="{6A5CBB86-F66B-4119-AA7A-5F5FB7E139A0}" type="presOf" srcId="{8B9A6C73-724E-4E29-BA88-CB89B42074DF}" destId="{9F718106-649B-4A83-A511-3398463A7101}" srcOrd="0" destOrd="0" presId="urn:microsoft.com/office/officeart/2005/8/layout/vList5"/>
    <dgm:cxn modelId="{D8430CD7-984E-4B74-A180-AF5C3DD75F8B}" type="presOf" srcId="{DB6A3EDB-4368-4C52-B729-00ADE56B6FDC}" destId="{BD23F958-FD00-4AFF-86E8-893B3FA92F5C}" srcOrd="0" destOrd="0" presId="urn:microsoft.com/office/officeart/2005/8/layout/vList5"/>
    <dgm:cxn modelId="{1500B81B-8345-4716-9239-EA53CA33C60A}" srcId="{DB6A3EDB-4368-4C52-B729-00ADE56B6FDC}" destId="{83C8B955-DF02-4C58-92F0-5E02AD44057F}" srcOrd="0" destOrd="0" parTransId="{A4279FDB-BF32-484C-A7C7-69E0B090A7C1}" sibTransId="{154F3F5F-4A55-489B-AF2E-BB38A17C756A}"/>
    <dgm:cxn modelId="{011B58D0-DBC9-41D9-9B12-408625735383}" srcId="{1AAAD8F7-AD5B-482A-9653-84E3A03A9359}" destId="{66C03458-E0AE-4EFB-85D1-9516F42AECA9}" srcOrd="1" destOrd="0" parTransId="{C2615BC2-5AB7-4CA8-8A8D-9FA9F0DC36D4}" sibTransId="{F4E8AFC3-76CB-4F35-8C22-21126745189F}"/>
    <dgm:cxn modelId="{EF97169A-729B-4BEF-AF1E-DE62C7ABA182}" srcId="{66C03458-E0AE-4EFB-85D1-9516F42AECA9}" destId="{853B259F-782F-41F4-B2D6-7057D67FB728}" srcOrd="0" destOrd="0" parTransId="{048C5C44-7A56-47F5-823F-EBBDF5C8C5C0}" sibTransId="{121F40ED-6365-4481-BA5C-029E249A14C8}"/>
    <dgm:cxn modelId="{D5FC10A3-FFBF-4C4A-9E2F-BBDF653F6AC1}" srcId="{DB6A3EDB-4368-4C52-B729-00ADE56B6FDC}" destId="{A6F4C2CD-48B0-4488-96A5-13A954547DCF}" srcOrd="1" destOrd="0" parTransId="{524991EF-276C-40E2-B92F-7BC53F644CFC}" sibTransId="{31D6EBD3-D959-4D5E-9B31-26CC3DE61094}"/>
    <dgm:cxn modelId="{1BE74B96-B7BB-47AD-AB49-303AECBAB415}" type="presOf" srcId="{A6F4C2CD-48B0-4488-96A5-13A954547DCF}" destId="{A6226E4F-96B1-48DF-A54D-3165909A74CC}" srcOrd="0" destOrd="1" presId="urn:microsoft.com/office/officeart/2005/8/layout/vList5"/>
    <dgm:cxn modelId="{66A02059-DD42-4D11-AC8F-D2B6A6077B2F}" type="presOf" srcId="{853B259F-782F-41F4-B2D6-7057D67FB728}" destId="{E444D180-DE90-4BF5-ABA9-D2AE0740F6F8}"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B40B359B-E37F-47AF-8AB3-468EEF8D9D08}" type="presOf" srcId="{83C8B955-DF02-4C58-92F0-5E02AD44057F}" destId="{A6226E4F-96B1-48DF-A54D-3165909A74CC}" srcOrd="0" destOrd="0" presId="urn:microsoft.com/office/officeart/2005/8/layout/vList5"/>
    <dgm:cxn modelId="{C184D56A-4850-45D6-A32A-5AE23F5FDAC8}" type="presOf" srcId="{66C03458-E0AE-4EFB-85D1-9516F42AECA9}" destId="{EB6E9506-1B36-4903-99D6-16F3A65892F1}"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a:t>
          </a:r>
          <a:r>
            <a:rPr lang="zh-CN" altLang="en-US" dirty="0" smtClean="0"/>
            <a:t>式回归</a:t>
          </a:r>
          <a:endParaRPr lang="zh-CN" altLang="en-US" dirty="0"/>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smtClean="0"/>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a:t>
          </a:r>
          <a:r>
            <a:rPr lang="zh-CN" altLang="en-US" dirty="0" smtClean="0"/>
            <a:t>归（</a:t>
          </a:r>
          <a:r>
            <a:rPr lang="en-US" altLang="zh-CN" dirty="0" smtClean="0"/>
            <a:t>SVR</a:t>
          </a:r>
          <a:r>
            <a:rPr lang="zh-CN" altLang="en-US" dirty="0" smtClean="0"/>
            <a:t>）</a:t>
          </a:r>
          <a:endParaRPr lang="zh-CN" altLang="en-US" dirty="0"/>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a:t>
          </a:r>
          <a:r>
            <a:rPr lang="zh-CN" altLang="en-US" dirty="0" smtClean="0"/>
            <a:t>归</a:t>
          </a:r>
          <a:endParaRPr lang="zh-CN" altLang="en-US" dirty="0"/>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smtClean="0"/>
            <a:t>GMM/FCM</a:t>
          </a:r>
          <a:r>
            <a:rPr lang="zh-CN" altLang="en-US" dirty="0" smtClean="0"/>
            <a:t>聚类</a:t>
          </a:r>
          <a:endParaRPr lang="zh-CN" altLang="en-US" dirty="0"/>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smtClean="0"/>
            <a:t>粒子群优化</a:t>
          </a:r>
          <a:endParaRPr lang="zh-CN" altLang="en-US" dirty="0"/>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smtClean="0"/>
            <a:t>特征降维</a:t>
          </a:r>
          <a:endParaRPr lang="zh-CN" altLang="en-US" dirty="0"/>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smtClean="0"/>
            <a:t>主成分分析（</a:t>
          </a:r>
          <a:r>
            <a:rPr lang="en-US" altLang="zh-CN" dirty="0" smtClean="0"/>
            <a:t>PCA</a:t>
          </a:r>
          <a:r>
            <a:rPr lang="zh-CN" altLang="en-US" dirty="0" smtClean="0"/>
            <a:t>）</a:t>
          </a:r>
          <a:endParaRPr lang="zh-CN" altLang="en-US" dirty="0"/>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smtClean="0"/>
            <a:t>因子分析（</a:t>
          </a:r>
          <a:r>
            <a:rPr lang="en-US" altLang="zh-CN" dirty="0" smtClean="0"/>
            <a:t>FA</a:t>
          </a:r>
          <a:r>
            <a:rPr lang="zh-CN" altLang="en-US" dirty="0" smtClean="0"/>
            <a:t>）</a:t>
          </a:r>
          <a:endParaRPr lang="zh-CN" altLang="en-US" dirty="0"/>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smtClean="0"/>
            <a:t>奇异值分解（</a:t>
          </a:r>
          <a:r>
            <a:rPr lang="en-US" altLang="zh-CN" dirty="0" smtClean="0"/>
            <a:t>SVD</a:t>
          </a:r>
          <a:r>
            <a:rPr lang="zh-CN" altLang="en-US" dirty="0" smtClean="0"/>
            <a:t>）</a:t>
          </a:r>
          <a:endParaRPr lang="zh-CN" altLang="en-US" dirty="0"/>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smtClean="0"/>
            <a:t>方差分数</a:t>
          </a:r>
          <a:endParaRPr lang="zh-CN" altLang="en-US" dirty="0"/>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smtClean="0"/>
            <a:t>卡方检验</a:t>
          </a:r>
          <a:endParaRPr lang="zh-CN" altLang="en-US" dirty="0"/>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smtClean="0"/>
            <a:t>皮尔逊相关系数</a:t>
          </a:r>
          <a:endParaRPr lang="zh-CN" altLang="en-US" dirty="0"/>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smtClean="0"/>
            <a:t>最大信息系数</a:t>
          </a:r>
          <a:endParaRPr lang="zh-CN" altLang="en-US" dirty="0"/>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smtClean="0"/>
            <a:t>信息增益</a:t>
          </a:r>
          <a:endParaRPr lang="zh-CN" altLang="en-US" dirty="0"/>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smtClean="0"/>
            <a:t>互信息</a:t>
          </a:r>
          <a:endParaRPr lang="zh-CN" altLang="en-US" dirty="0"/>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smtClean="0"/>
            <a:t>Lasso/Ridge</a:t>
          </a:r>
          <a:r>
            <a:rPr lang="zh-CN" altLang="en-US" dirty="0" smtClean="0"/>
            <a:t>回归</a:t>
          </a:r>
          <a:endParaRPr lang="zh-CN" altLang="en-US" dirty="0"/>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smtClean="0"/>
            <a:t>随机森林</a:t>
          </a:r>
          <a:endParaRPr lang="zh-CN" altLang="en-US" dirty="0"/>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smtClean="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smtClean="0"/>
            <a:t>Kmodels</a:t>
          </a:r>
          <a:r>
            <a:rPr lang="zh-CN" altLang="en-US" dirty="0" smtClean="0"/>
            <a:t>聚类</a:t>
          </a:r>
          <a:endParaRPr lang="zh-CN" altLang="en-US" dirty="0"/>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smtClean="0"/>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smtClean="0"/>
            <a:t>PCCA</a:t>
          </a:r>
          <a:r>
            <a:rPr lang="zh-CN" altLang="en-US" dirty="0" smtClean="0"/>
            <a:t>聚类</a:t>
          </a:r>
          <a:endParaRPr lang="zh-CN" altLang="en-US" dirty="0"/>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smtClean="0"/>
            <a:t>DIANA/AGNES</a:t>
          </a:r>
          <a:r>
            <a:rPr lang="zh-CN" altLang="en-US" dirty="0" smtClean="0"/>
            <a:t>聚类</a:t>
          </a:r>
          <a:endParaRPr lang="zh-CN" altLang="en-US" dirty="0"/>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smtClean="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smtClean="0"/>
            <a:t>高斯过程回归</a:t>
          </a:r>
          <a:endParaRPr lang="zh-CN" altLang="en-US" dirty="0"/>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smtClean="0"/>
            <a:t>弹性网络</a:t>
          </a:r>
          <a:r>
            <a:rPr lang="zh-CN" altLang="en-US" smtClean="0"/>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smtClean="0"/>
            <a:t>Adaboost</a:t>
          </a:r>
          <a:r>
            <a:rPr lang="zh-CN" altLang="en-US" dirty="0" smtClean="0"/>
            <a:t>回归</a:t>
          </a:r>
          <a:endParaRPr lang="zh-CN" altLang="en-US" dirty="0"/>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t>
        <a:bodyPr/>
        <a:lstStyle/>
        <a:p>
          <a:endParaRPr lang="zh-CN" altLang="en-US"/>
        </a:p>
      </dgm:t>
    </dgm:pt>
    <dgm:pt modelId="{6F93B766-57B9-4185-915F-3DA86479B9AB}" type="pres">
      <dgm:prSet presAssocID="{105306F9-7ABE-40E0-AD8B-971A838BF900}" presName="composite" presStyleCnt="0"/>
      <dgm:spPr/>
      <dgm:t>
        <a:bodyPr/>
        <a:lstStyle/>
        <a:p>
          <a:endParaRPr lang="zh-CN" altLang="en-US"/>
        </a:p>
      </dgm:t>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t>
        <a:bodyPr/>
        <a:lstStyle/>
        <a:p>
          <a:endParaRPr lang="zh-CN" altLang="en-US"/>
        </a:p>
      </dgm:t>
    </dgm:pt>
    <dgm:pt modelId="{4506C6F9-4D81-422E-A295-662A47B8FB80}" type="pres">
      <dgm:prSet presAssocID="{105306F9-7ABE-40E0-AD8B-971A838BF900}" presName="desTx" presStyleLbl="alignAccFollowNode1" presStyleIdx="0" presStyleCnt="5">
        <dgm:presLayoutVars>
          <dgm:bulletEnabled val="1"/>
        </dgm:presLayoutVars>
      </dgm:prSet>
      <dgm:spPr/>
      <dgm:t>
        <a:bodyPr/>
        <a:lstStyle/>
        <a:p>
          <a:endParaRPr lang="zh-CN" altLang="en-US"/>
        </a:p>
      </dgm:t>
    </dgm:pt>
    <dgm:pt modelId="{58B905E8-25ED-4234-8C63-C1F537A17D02}" type="pres">
      <dgm:prSet presAssocID="{B6DB4FAD-7786-4D9F-9DFE-82EFDE8DA9C4}" presName="space" presStyleCnt="0"/>
      <dgm:spPr/>
      <dgm:t>
        <a:bodyPr/>
        <a:lstStyle/>
        <a:p>
          <a:endParaRPr lang="zh-CN" altLang="en-US"/>
        </a:p>
      </dgm:t>
    </dgm:pt>
    <dgm:pt modelId="{F6966B4F-57E2-4624-834F-264B8D923C6D}" type="pres">
      <dgm:prSet presAssocID="{12385A7F-B2E3-47DE-997D-4996FF4ADAE4}" presName="composite" presStyleCnt="0"/>
      <dgm:spPr/>
      <dgm:t>
        <a:bodyPr/>
        <a:lstStyle/>
        <a:p>
          <a:endParaRPr lang="zh-CN" altLang="en-US"/>
        </a:p>
      </dgm:t>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t>
        <a:bodyPr/>
        <a:lstStyle/>
        <a:p>
          <a:endParaRPr lang="zh-CN" altLang="en-US"/>
        </a:p>
      </dgm:t>
    </dgm:pt>
    <dgm:pt modelId="{EE23FAF4-8768-4D90-A6BC-9C48AEA9AA1F}" type="pres">
      <dgm:prSet presAssocID="{12385A7F-B2E3-47DE-997D-4996FF4ADAE4}" presName="desTx" presStyleLbl="alignAccFollowNode1" presStyleIdx="1" presStyleCnt="5">
        <dgm:presLayoutVars>
          <dgm:bulletEnabled val="1"/>
        </dgm:presLayoutVars>
      </dgm:prSet>
      <dgm:spPr/>
      <dgm:t>
        <a:bodyPr/>
        <a:lstStyle/>
        <a:p>
          <a:endParaRPr lang="zh-CN" altLang="en-US"/>
        </a:p>
      </dgm:t>
    </dgm:pt>
    <dgm:pt modelId="{1EDD5E13-C61D-41F1-80B3-FCB526A1F0DF}" type="pres">
      <dgm:prSet presAssocID="{559E3E90-53F8-4E5B-9A9A-608772AFA637}" presName="space" presStyleCnt="0"/>
      <dgm:spPr/>
      <dgm:t>
        <a:bodyPr/>
        <a:lstStyle/>
        <a:p>
          <a:endParaRPr lang="zh-CN" altLang="en-US"/>
        </a:p>
      </dgm:t>
    </dgm:pt>
    <dgm:pt modelId="{07E02DE1-31DE-4209-9B75-C34F2D854D3C}" type="pres">
      <dgm:prSet presAssocID="{319A7A7B-376E-4AFB-9CC5-EBCDB7482F9F}" presName="composite" presStyleCnt="0"/>
      <dgm:spPr/>
      <dgm:t>
        <a:bodyPr/>
        <a:lstStyle/>
        <a:p>
          <a:endParaRPr lang="zh-CN" altLang="en-US"/>
        </a:p>
      </dgm:t>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t>
        <a:bodyPr/>
        <a:lstStyle/>
        <a:p>
          <a:endParaRPr lang="zh-CN" altLang="en-US"/>
        </a:p>
      </dgm:t>
    </dgm:pt>
    <dgm:pt modelId="{20287C72-3AAB-4957-B6C5-CFD412CA4004}" type="pres">
      <dgm:prSet presAssocID="{319A7A7B-376E-4AFB-9CC5-EBCDB7482F9F}" presName="desTx" presStyleLbl="alignAccFollowNode1" presStyleIdx="2" presStyleCnt="5">
        <dgm:presLayoutVars>
          <dgm:bulletEnabled val="1"/>
        </dgm:presLayoutVars>
      </dgm:prSet>
      <dgm:spPr/>
      <dgm:t>
        <a:bodyPr/>
        <a:lstStyle/>
        <a:p>
          <a:endParaRPr lang="zh-CN" altLang="en-US"/>
        </a:p>
      </dgm:t>
    </dgm:pt>
    <dgm:pt modelId="{6A26AE12-1D6E-4039-B298-38C2DE4C7B21}" type="pres">
      <dgm:prSet presAssocID="{8AFACC4D-6C6E-4876-8FD5-3869E1EDBDE4}" presName="space" presStyleCnt="0"/>
      <dgm:spPr/>
      <dgm:t>
        <a:bodyPr/>
        <a:lstStyle/>
        <a:p>
          <a:endParaRPr lang="zh-CN" altLang="en-US"/>
        </a:p>
      </dgm:t>
    </dgm:pt>
    <dgm:pt modelId="{20780324-8726-414D-B795-E2FEB5B23D1F}" type="pres">
      <dgm:prSet presAssocID="{08F24174-A4CD-4CBD-8335-14D9376FF6E3}" presName="composite" presStyleCnt="0"/>
      <dgm:spPr/>
      <dgm:t>
        <a:bodyPr/>
        <a:lstStyle/>
        <a:p>
          <a:endParaRPr lang="zh-CN" altLang="en-US"/>
        </a:p>
      </dgm:t>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t>
        <a:bodyPr/>
        <a:lstStyle/>
        <a:p>
          <a:endParaRPr lang="zh-CN" altLang="en-US"/>
        </a:p>
      </dgm:t>
    </dgm:pt>
    <dgm:pt modelId="{6D9D0ABC-12BC-42FD-B32D-F484BB2E955B}" type="pres">
      <dgm:prSet presAssocID="{08F24174-A4CD-4CBD-8335-14D9376FF6E3}" presName="desTx" presStyleLbl="alignAccFollowNode1" presStyleIdx="3" presStyleCnt="5">
        <dgm:presLayoutVars>
          <dgm:bulletEnabled val="1"/>
        </dgm:presLayoutVars>
      </dgm:prSet>
      <dgm:spPr/>
      <dgm:t>
        <a:bodyPr/>
        <a:lstStyle/>
        <a:p>
          <a:endParaRPr lang="zh-CN" altLang="en-US"/>
        </a:p>
      </dgm:t>
    </dgm:pt>
    <dgm:pt modelId="{E7524E08-1133-4096-844A-1A2E44376D33}" type="pres">
      <dgm:prSet presAssocID="{C775B678-3D25-4885-ADF3-A065374FD825}" presName="space" presStyleCnt="0"/>
      <dgm:spPr/>
      <dgm:t>
        <a:bodyPr/>
        <a:lstStyle/>
        <a:p>
          <a:endParaRPr lang="zh-CN" altLang="en-US"/>
        </a:p>
      </dgm:t>
    </dgm:pt>
    <dgm:pt modelId="{277AC9B6-C7E5-40F1-B49C-45CA75DD1A4D}" type="pres">
      <dgm:prSet presAssocID="{57A28028-77D2-4277-9970-63BACBD13F4D}" presName="composite" presStyleCnt="0"/>
      <dgm:spPr/>
      <dgm:t>
        <a:bodyPr/>
        <a:lstStyle/>
        <a:p>
          <a:endParaRPr lang="zh-CN" altLang="en-US"/>
        </a:p>
      </dgm:t>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t>
        <a:bodyPr/>
        <a:lstStyle/>
        <a:p>
          <a:endParaRPr lang="zh-CN" altLang="en-US"/>
        </a:p>
      </dgm:t>
    </dgm:pt>
    <dgm:pt modelId="{796411D0-3C4E-434A-B4E1-D99091C107BB}" type="pres">
      <dgm:prSet presAssocID="{57A28028-77D2-4277-9970-63BACBD13F4D}" presName="desTx" presStyleLbl="alignAccFollowNode1" presStyleIdx="4" presStyleCnt="5">
        <dgm:presLayoutVars>
          <dgm:bulletEnabled val="1"/>
        </dgm:presLayoutVars>
      </dgm:prSet>
      <dgm:spPr/>
      <dgm:t>
        <a:bodyPr/>
        <a:lstStyle/>
        <a:p>
          <a:endParaRPr lang="zh-CN" altLang="en-US"/>
        </a:p>
      </dgm:t>
    </dgm:pt>
  </dgm:ptLst>
  <dgm:cxnLst>
    <dgm:cxn modelId="{DFC34165-C682-41D0-82ED-9428953D3879}" srcId="{57A28028-77D2-4277-9970-63BACBD13F4D}" destId="{8A5E98F2-3EEE-4EAE-B6DA-25BB7E1B620A}" srcOrd="0" destOrd="0" parTransId="{27FEE187-ED4F-43E5-9A92-B6C8821C22B2}" sibTransId="{626B39A1-B051-42C6-B71B-2AD50A9CEF34}"/>
    <dgm:cxn modelId="{346DAF7F-4D94-4B39-8070-18A221CEFEF9}" type="presOf" srcId="{78A384B0-2FFD-4C49-B8CE-C05855ACA0EE}" destId="{4506C6F9-4D81-422E-A295-662A47B8FB80}" srcOrd="0" destOrd="3" presId="urn:microsoft.com/office/officeart/2005/8/layout/hList1"/>
    <dgm:cxn modelId="{D5A1D535-2454-49A5-8261-8ABBD07F343D}" type="presOf" srcId="{37A96895-6FA2-48F0-8BA6-CF613E26743C}" destId="{6D9D0ABC-12BC-42FD-B32D-F484BB2E955B}" srcOrd="0" destOrd="2" presId="urn:microsoft.com/office/officeart/2005/8/layout/hList1"/>
    <dgm:cxn modelId="{FDFAACAA-6C03-482E-86FE-68DA5388812D}" type="presOf" srcId="{119E3A62-BDD7-4B76-BC1E-681ED2928F69}" destId="{EE23FAF4-8768-4D90-A6BC-9C48AEA9AA1F}" srcOrd="0" destOrd="1" presId="urn:microsoft.com/office/officeart/2005/8/layout/hList1"/>
    <dgm:cxn modelId="{2A0839E1-3BF9-4FBA-9FC2-ED1BA08B7676}" type="presOf" srcId="{EBD88137-22AE-4929-9660-ABBDEAEA29BA}" destId="{EE23FAF4-8768-4D90-A6BC-9C48AEA9AA1F}" srcOrd="0" destOrd="5"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9799A315-573A-43EB-AC3A-AD12AD5562DE}" srcId="{A5587D8A-F7F7-4405-AA88-A677C8E061CD}" destId="{08F24174-A4CD-4CBD-8335-14D9376FF6E3}" srcOrd="3" destOrd="0" parTransId="{C8C67AA3-5412-4FDA-8649-5A4B26406DFB}" sibTransId="{C775B678-3D25-4885-ADF3-A065374FD825}"/>
    <dgm:cxn modelId="{DD64AFBE-5A01-47AF-AB06-EA4A10D396A9}" type="presOf" srcId="{9F225015-9585-428B-A5AF-6F85FB018702}" destId="{6D9D0ABC-12BC-42FD-B32D-F484BB2E955B}" srcOrd="0" destOrd="8" presId="urn:microsoft.com/office/officeart/2005/8/layout/hList1"/>
    <dgm:cxn modelId="{11C485C0-ED81-4D16-9D5F-F7E51D312391}" type="presOf" srcId="{81DC7217-0BDC-4EAD-B7CA-CD3F4868EAB6}" destId="{4506C6F9-4D81-422E-A295-662A47B8FB80}" srcOrd="0" destOrd="5"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3152991F-5613-4DE0-8D63-2ABE9E32E334}" type="presOf" srcId="{E2D9A33B-56C0-4BEB-8430-F0FF883CE743}" destId="{796411D0-3C4E-434A-B4E1-D99091C107BB}" srcOrd="0" destOrd="5" presId="urn:microsoft.com/office/officeart/2005/8/layout/hList1"/>
    <dgm:cxn modelId="{E7F52087-1353-4DEA-8372-CF0B93433A51}" type="presOf" srcId="{9B2A35D2-BED9-4E81-8117-834997686816}" destId="{EE23FAF4-8768-4D90-A6BC-9C48AEA9AA1F}" srcOrd="0" destOrd="2" presId="urn:microsoft.com/office/officeart/2005/8/layout/hList1"/>
    <dgm:cxn modelId="{9D8E2EE7-F24B-4E21-B5D7-C4E8246B834E}" type="presOf" srcId="{D8C4CA14-D911-4B37-999B-09BD855AF5BF}" destId="{20287C72-3AAB-4957-B6C5-CFD412CA4004}" srcOrd="0" destOrd="0"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39ECB338-E5A8-4C0E-ADE3-A34F4D3305C6}" srcId="{12385A7F-B2E3-47DE-997D-4996FF4ADAE4}" destId="{0307DB1A-96AD-4ADC-BE9D-590E3FB361EC}" srcOrd="8" destOrd="0" parTransId="{08BDE0AD-33FE-4192-A31E-9E7DBAF1FE96}" sibTransId="{1F1D3424-7808-41EF-A0C1-15E8498CD07C}"/>
    <dgm:cxn modelId="{3884E593-35EB-4D61-8E97-974310960F56}" srcId="{57A28028-77D2-4277-9970-63BACBD13F4D}" destId="{E2D9A33B-56C0-4BEB-8430-F0FF883CE743}" srcOrd="5" destOrd="0" parTransId="{D6BF8A8B-FC16-4D97-833D-9F4FB85AEB67}" sibTransId="{EE8541B7-6291-49A0-8D09-45771921C73D}"/>
    <dgm:cxn modelId="{0A6A2A6B-ED23-4FFD-986C-00604A7AA6DB}" type="presOf" srcId="{F1FF73F3-92C7-4906-A4C0-849E22825948}" destId="{6D9D0ABC-12BC-42FD-B32D-F484BB2E955B}" srcOrd="0" destOrd="11" presId="urn:microsoft.com/office/officeart/2005/8/layout/hList1"/>
    <dgm:cxn modelId="{097D8016-DE11-49F4-9C32-8555FE27D7B9}" srcId="{12385A7F-B2E3-47DE-997D-4996FF4ADAE4}" destId="{533A5B49-4BCE-4F24-946F-D7B0385F2FA0}" srcOrd="10" destOrd="0" parTransId="{F4946A02-6E08-4D40-9603-85427EDBC0D6}" sibTransId="{930FEB0D-D440-4300-A086-AB590C79F3FF}"/>
    <dgm:cxn modelId="{0BA38EE7-8A0B-45BF-BCD6-596CF5CDFED0}" srcId="{12385A7F-B2E3-47DE-997D-4996FF4ADAE4}" destId="{6EE84440-A179-442E-AC6F-3D005F19E6C4}" srcOrd="0" destOrd="0" parTransId="{10CD1C4A-02F9-4FEC-8B74-AB681FFB2333}" sibTransId="{580129FE-90E6-4951-A502-48AD1DAFAB12}"/>
    <dgm:cxn modelId="{0081868B-1B1E-4CF1-846A-BF72F56E6FA5}" type="presOf" srcId="{57A28028-77D2-4277-9970-63BACBD13F4D}" destId="{FAF5B232-2A05-4F6E-9405-2E49A439F1EF}" srcOrd="0" destOrd="0" presId="urn:microsoft.com/office/officeart/2005/8/layout/hList1"/>
    <dgm:cxn modelId="{680D23B0-FCAF-4997-90D9-EFB1C1101DF6}" type="presOf" srcId="{645936A3-21A5-4801-AEC3-51CEFCA0BEC2}" destId="{4506C6F9-4D81-422E-A295-662A47B8FB80}" srcOrd="0" destOrd="1" presId="urn:microsoft.com/office/officeart/2005/8/layout/hList1"/>
    <dgm:cxn modelId="{AE0CD00A-F79D-43A4-8FC8-DF38DBE7B2E7}" type="presOf" srcId="{B198D8EF-D3D0-468B-A758-0F3475BDF54E}" destId="{6D9D0ABC-12BC-42FD-B32D-F484BB2E955B}" srcOrd="0" destOrd="3" presId="urn:microsoft.com/office/officeart/2005/8/layout/hList1"/>
    <dgm:cxn modelId="{7D5E3DF0-31A4-4FFA-B88A-4D66B4B1C9BF}" type="presOf" srcId="{6EE84440-A179-442E-AC6F-3D005F19E6C4}" destId="{EE23FAF4-8768-4D90-A6BC-9C48AEA9AA1F}" srcOrd="0" destOrd="0"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C1E12002-02A8-459F-9572-40B11224EC99}" type="presOf" srcId="{A425C22B-B874-4CA8-AA2D-50F84A410D8F}" destId="{6D9D0ABC-12BC-42FD-B32D-F484BB2E955B}" srcOrd="0" destOrd="0"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F307F890-A9B9-4B59-916F-5BBCD812CCB3}" srcId="{A5587D8A-F7F7-4405-AA88-A677C8E061CD}" destId="{105306F9-7ABE-40E0-AD8B-971A838BF900}" srcOrd="0" destOrd="0" parTransId="{3CAF8824-E0ED-49A0-B8AD-DF4DBD4E579B}" sibTransId="{B6DB4FAD-7786-4D9F-9DFE-82EFDE8DA9C4}"/>
    <dgm:cxn modelId="{83A75E9D-76F9-4D91-B2A0-07D2A6B68CC5}" type="presOf" srcId="{A68912EC-8E7B-43C9-B280-6C2730197E61}" destId="{6D9D0ABC-12BC-42FD-B32D-F484BB2E955B}" srcOrd="0" destOrd="9" presId="urn:microsoft.com/office/officeart/2005/8/layout/hList1"/>
    <dgm:cxn modelId="{AE047D9A-9263-4186-BBCD-B7945977247E}" srcId="{12385A7F-B2E3-47DE-997D-4996FF4ADAE4}" destId="{F563B7B6-DF65-4E9F-A4B2-18AE58DD2D84}" srcOrd="3" destOrd="0" parTransId="{1A1053CD-4DE4-4BD7-889A-9810F16EDAE9}" sibTransId="{0CEB9BD9-79EB-48EF-BFF3-203ECB2A15A8}"/>
    <dgm:cxn modelId="{0FFA99AD-38E8-4EDF-95C5-1CA8E99C1B27}" type="presOf" srcId="{A0303C04-8C8A-4DAD-AAD9-EE32896C7E55}" destId="{EE23FAF4-8768-4D90-A6BC-9C48AEA9AA1F}" srcOrd="0" destOrd="4"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9F36A054-26D2-40D4-882E-4811CFA9CFD6}" srcId="{A5587D8A-F7F7-4405-AA88-A677C8E061CD}" destId="{319A7A7B-376E-4AFB-9CC5-EBCDB7482F9F}" srcOrd="2" destOrd="0" parTransId="{FA3F9CE9-5FC5-4926-A4E4-E2B255192240}" sibTransId="{8AFACC4D-6C6E-4876-8FD5-3869E1EDBDE4}"/>
    <dgm:cxn modelId="{24423E4E-0B7A-4743-9A8B-5ED6D173900A}" type="presOf" srcId="{48134C62-9388-4C72-B9F2-52ECAEC1F9E4}" destId="{4506C6F9-4D81-422E-A295-662A47B8FB80}" srcOrd="0" destOrd="2" presId="urn:microsoft.com/office/officeart/2005/8/layout/hList1"/>
    <dgm:cxn modelId="{8877BB3B-258F-4CB7-84D5-E471B239D417}" srcId="{12385A7F-B2E3-47DE-997D-4996FF4ADAE4}" destId="{0CB69FB2-82D2-4B58-B6E7-6CD00161566C}" srcOrd="11" destOrd="0" parTransId="{D709F28F-9204-470B-8C14-76A93CC3AE66}" sibTransId="{6155378F-8792-4F0C-BD6C-F170E7C389D5}"/>
    <dgm:cxn modelId="{05C1B23E-D296-4762-8186-707D7BA42E54}" srcId="{08F24174-A4CD-4CBD-8335-14D9376FF6E3}" destId="{9F225015-9585-428B-A5AF-6F85FB018702}" srcOrd="8" destOrd="0" parTransId="{96E20922-F92D-4DD7-91C1-89AA58D8C5D0}" sibTransId="{DE4FC9B7-631B-43FC-9E65-721356FF2B1B}"/>
    <dgm:cxn modelId="{F7FB37D0-2C0D-4937-A41B-8E9553C79CA4}" srcId="{08F24174-A4CD-4CBD-8335-14D9376FF6E3}" destId="{37A96895-6FA2-48F0-8BA6-CF613E26743C}" srcOrd="2" destOrd="0" parTransId="{C8CEDCCE-C321-44CE-AD74-E1BAFDD41471}" sibTransId="{5A68D961-63A6-48CF-A999-6BE2C4F29BCB}"/>
    <dgm:cxn modelId="{33EF5FF0-9AC4-484F-81A1-2D19872D892A}" type="presOf" srcId="{5507396C-719D-4CD0-9C9A-044B718F9753}" destId="{6D9D0ABC-12BC-42FD-B32D-F484BB2E955B}" srcOrd="0" destOrd="12" presId="urn:microsoft.com/office/officeart/2005/8/layout/hList1"/>
    <dgm:cxn modelId="{4AB85907-41ED-4183-9A31-1FD58FF5A039}" type="presOf" srcId="{4318ABA4-0340-4450-980D-09834F0884E4}" destId="{796411D0-3C4E-434A-B4E1-D99091C107BB}" srcOrd="0" destOrd="3" presId="urn:microsoft.com/office/officeart/2005/8/layout/hList1"/>
    <dgm:cxn modelId="{655C9F75-220B-4F27-89BF-D7A6EC8FE4FE}" type="presOf" srcId="{263C32CA-1010-4F62-A32E-45944099A3C8}" destId="{20287C72-3AAB-4957-B6C5-CFD412CA4004}" srcOrd="0" destOrd="3" presId="urn:microsoft.com/office/officeart/2005/8/layout/hList1"/>
    <dgm:cxn modelId="{A2FFAD78-E4CD-467C-ABD1-79899E31DA79}" type="presOf" srcId="{1FA9CEC1-D6D2-4480-AA4B-91E527F14244}" destId="{796411D0-3C4E-434A-B4E1-D99091C107BB}" srcOrd="0" destOrd="4" presId="urn:microsoft.com/office/officeart/2005/8/layout/hList1"/>
    <dgm:cxn modelId="{1E54D0E3-C3DC-430E-8483-56D1BA916DC2}" type="presOf" srcId="{12385A7F-B2E3-47DE-997D-4996FF4ADAE4}" destId="{81E0275B-AF3D-4299-B200-D296AD9C71FB}" srcOrd="0" destOrd="0" presId="urn:microsoft.com/office/officeart/2005/8/layout/hList1"/>
    <dgm:cxn modelId="{24918154-42B1-44BD-989D-30711E5A1D89}" srcId="{105306F9-7ABE-40E0-AD8B-971A838BF900}" destId="{AFBD8164-18C6-464C-A4C8-F8B561244FB3}" srcOrd="6" destOrd="0" parTransId="{69DBABDC-BC2C-43B3-BEC4-8981CBA8529D}" sibTransId="{10F1A934-6FDA-41DE-BCAD-B828C20268C1}"/>
    <dgm:cxn modelId="{29EA9C15-4DAC-4519-8673-AC31F6966B35}" type="presOf" srcId="{A8A3157D-EE20-4082-BE81-0BCA8A4646C2}" destId="{6D9D0ABC-12BC-42FD-B32D-F484BB2E955B}" srcOrd="0" destOrd="4" presId="urn:microsoft.com/office/officeart/2005/8/layout/hList1"/>
    <dgm:cxn modelId="{278F344C-11EF-4468-BACC-1378316DAD1A}" type="presOf" srcId="{35C5DDDD-6D03-4DE5-B50E-66DF9535C6A9}" destId="{6D9D0ABC-12BC-42FD-B32D-F484BB2E955B}" srcOrd="0" destOrd="7" presId="urn:microsoft.com/office/officeart/2005/8/layout/hList1"/>
    <dgm:cxn modelId="{045CA585-CD05-4244-800B-1AC4CF8F3B6F}" type="presOf" srcId="{1BDA9868-8086-4B87-B089-F35D7A1B698F}" destId="{4506C6F9-4D81-422E-A295-662A47B8FB80}" srcOrd="0" destOrd="10" presId="urn:microsoft.com/office/officeart/2005/8/layout/hList1"/>
    <dgm:cxn modelId="{AFC021DD-EF0E-4C22-8933-5FA33C7A1F2B}" type="presOf" srcId="{A5587D8A-F7F7-4405-AA88-A677C8E061CD}" destId="{56B5842B-3116-4832-9713-298705147BDE}" srcOrd="0" destOrd="0" presId="urn:microsoft.com/office/officeart/2005/8/layout/hList1"/>
    <dgm:cxn modelId="{C9331E3D-8D42-46C4-A3B0-60635DCB1BE9}" type="presOf" srcId="{409A38EF-2DBF-418B-9895-22975AF372CF}" destId="{4506C6F9-4D81-422E-A295-662A47B8FB80}" srcOrd="0" destOrd="9" presId="urn:microsoft.com/office/officeart/2005/8/layout/hList1"/>
    <dgm:cxn modelId="{DB41FEA6-7D50-4BD7-AF8A-6AF28CD56DC6}" srcId="{12385A7F-B2E3-47DE-997D-4996FF4ADAE4}" destId="{097D7BC2-8D15-4CF4-8576-879C3E19D053}" srcOrd="6" destOrd="0" parTransId="{EFA90E66-1C7B-4601-9669-425ACCB0CE0F}" sibTransId="{C3B811FE-DC2B-46A8-8EAF-07A3011A7914}"/>
    <dgm:cxn modelId="{94E24DC7-F227-4F5A-AC5D-79422B341580}" srcId="{08F24174-A4CD-4CBD-8335-14D9376FF6E3}" destId="{A8A3157D-EE20-4082-BE81-0BCA8A4646C2}" srcOrd="4" destOrd="0" parTransId="{6BD45D7A-2C46-4023-ACBC-9E98F41E01DC}" sibTransId="{F39EAB1B-AA0C-4C6E-B9D7-256A59809647}"/>
    <dgm:cxn modelId="{30B704AF-072B-44EE-A01C-E34667C81C94}" srcId="{57A28028-77D2-4277-9970-63BACBD13F4D}" destId="{4318ABA4-0340-4450-980D-09834F0884E4}" srcOrd="3" destOrd="0" parTransId="{FC136A0E-AE92-41FF-8A13-F79C4B2E40AA}" sibTransId="{D0643A55-0A35-4EE5-92F0-0699FC581627}"/>
    <dgm:cxn modelId="{8061C953-12AE-4F85-B6C3-888328BA9811}" type="presOf" srcId="{41EBC1AB-360E-4B9C-8C49-CBCB1CFAC31E}" destId="{796411D0-3C4E-434A-B4E1-D99091C107BB}" srcOrd="0" destOrd="2" presId="urn:microsoft.com/office/officeart/2005/8/layout/hList1"/>
    <dgm:cxn modelId="{B7EFB546-AA24-4C72-AD32-D5D2EFC1ABAB}" srcId="{319A7A7B-376E-4AFB-9CC5-EBCDB7482F9F}" destId="{40E2F6DA-AB5B-4BBE-BA42-38C9A9CEC691}" srcOrd="1" destOrd="0" parTransId="{A7D427D1-1F4E-4898-8D57-75DBD9175142}" sibTransId="{ADA58A91-4CA2-446A-AB80-2384EBA9E6B2}"/>
    <dgm:cxn modelId="{5219FE21-09BC-4321-8132-B4934CF0C8E0}" srcId="{08F24174-A4CD-4CBD-8335-14D9376FF6E3}" destId="{F1FF73F3-92C7-4906-A4C0-849E22825948}" srcOrd="11" destOrd="0" parTransId="{3145FD33-1CA5-4172-AA4E-B5469A61F0B1}" sibTransId="{14A06A09-4D88-4920-A619-0BBC58EF5B06}"/>
    <dgm:cxn modelId="{798365F1-69D5-486B-9F76-F630EC73C735}" type="presOf" srcId="{1B5965B6-A33E-442A-9A25-8A2D8EB23093}" destId="{20287C72-3AAB-4957-B6C5-CFD412CA4004}" srcOrd="0" destOrd="4" presId="urn:microsoft.com/office/officeart/2005/8/layout/hList1"/>
    <dgm:cxn modelId="{3E620821-46DE-4D53-BF6A-D81D81F5FA5E}" srcId="{105306F9-7ABE-40E0-AD8B-971A838BF900}" destId="{5068E18B-0F45-4F28-A0F5-C7DCE4620C39}" srcOrd="11" destOrd="0" parTransId="{5AB2D092-44CD-4C20-A967-27384E368436}" sibTransId="{1DEE4580-AA59-40F4-91B3-CA7BCF5D91D1}"/>
    <dgm:cxn modelId="{45D1047A-DE73-4C25-BA03-4BA554829C97}" srcId="{08F24174-A4CD-4CBD-8335-14D9376FF6E3}" destId="{1D27AD77-E8D3-4023-9A71-0CAEB0D19E9F}" srcOrd="1" destOrd="0" parTransId="{533A5B73-415E-422F-AF41-560BE1DEBC0F}" sibTransId="{5459247E-2A70-4BA6-A81D-A6223A751B48}"/>
    <dgm:cxn modelId="{FC3AF213-E4D3-43FA-A59B-553EA616C1A3}" type="presOf" srcId="{80E71593-A577-4032-8C9A-E945F2204C0C}" destId="{20287C72-3AAB-4957-B6C5-CFD412CA4004}" srcOrd="0" destOrd="6"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7535A191-01FE-4B85-9AFC-BC5AEDFBCADB}" type="presOf" srcId="{F563B7B6-DF65-4E9F-A4B2-18AE58DD2D84}" destId="{EE23FAF4-8768-4D90-A6BC-9C48AEA9AA1F}" srcOrd="0" destOrd="3" presId="urn:microsoft.com/office/officeart/2005/8/layout/hList1"/>
    <dgm:cxn modelId="{39AC1254-5C2D-46E7-BFB0-2F91349D4A0E}" type="presOf" srcId="{1D27AD77-E8D3-4023-9A71-0CAEB0D19E9F}" destId="{6D9D0ABC-12BC-42FD-B32D-F484BB2E955B}" srcOrd="0" destOrd="1" presId="urn:microsoft.com/office/officeart/2005/8/layout/hList1"/>
    <dgm:cxn modelId="{27F2E22B-005D-4C6A-A015-72D12B3F6693}" srcId="{319A7A7B-376E-4AFB-9CC5-EBCDB7482F9F}" destId="{D8C4CA14-D911-4B37-999B-09BD855AF5BF}" srcOrd="0" destOrd="0" parTransId="{219974A8-5B53-4C9F-9B08-D9CA40CD64C1}" sibTransId="{9936B20B-4B1F-41D5-B6FF-1ACCD1BDA01A}"/>
    <dgm:cxn modelId="{AC9AEDFF-71D6-449F-967E-836F00C2F7ED}" type="presOf" srcId="{B9D80B6A-426E-4367-A50F-2C92EFE309BC}" destId="{EE23FAF4-8768-4D90-A6BC-9C48AEA9AA1F}" srcOrd="0" destOrd="9" presId="urn:microsoft.com/office/officeart/2005/8/layout/hList1"/>
    <dgm:cxn modelId="{52598728-63BD-4B7E-BE82-77D8A79C75B3}" srcId="{08F24174-A4CD-4CBD-8335-14D9376FF6E3}" destId="{5507396C-719D-4CD0-9C9A-044B718F9753}" srcOrd="12" destOrd="0" parTransId="{C3F3823F-AB5E-49D0-85AE-AA547C8DFCB4}" sibTransId="{29E0CCC1-4673-4025-9642-4D7B5443D6D6}"/>
    <dgm:cxn modelId="{30C4AEEC-21D3-4D5B-890A-600D1EA2604F}" srcId="{319A7A7B-376E-4AFB-9CC5-EBCDB7482F9F}" destId="{1B5965B6-A33E-442A-9A25-8A2D8EB23093}" srcOrd="4" destOrd="0" parTransId="{1FD0670E-CB38-440E-B57C-C5A7BF1F878A}" sibTransId="{956F284E-D391-4F01-ACE4-8E8F4D3C6640}"/>
    <dgm:cxn modelId="{92335DE8-72C7-4BC3-8C50-CEFF764DB9D1}" srcId="{08F24174-A4CD-4CBD-8335-14D9376FF6E3}" destId="{35C5DDDD-6D03-4DE5-B50E-66DF9535C6A9}" srcOrd="7" destOrd="0" parTransId="{9802C85F-BAAD-43DD-A467-C554AB28CFBE}" sibTransId="{C5865EDC-256A-429B-9438-94166709F446}"/>
    <dgm:cxn modelId="{39042A22-4929-4847-976F-BBD0948826AE}" srcId="{105306F9-7ABE-40E0-AD8B-971A838BF900}" destId="{409A38EF-2DBF-418B-9895-22975AF372CF}" srcOrd="9" destOrd="0" parTransId="{C60B2DD1-0806-46B2-9B66-28018DE279F9}" sibTransId="{724DCC61-CE35-45C6-BB69-B46AAA363434}"/>
    <dgm:cxn modelId="{B1236975-F457-4F1D-8EAD-49B9BBA78840}" srcId="{105306F9-7ABE-40E0-AD8B-971A838BF900}" destId="{78A384B0-2FFD-4C49-B8CE-C05855ACA0EE}" srcOrd="3" destOrd="0" parTransId="{09578BEC-B818-4561-A024-11BDC7049B61}" sibTransId="{71706A13-C161-4176-8457-71484D71D21D}"/>
    <dgm:cxn modelId="{CECA8093-8C9B-42CE-BB99-895C3F8E9EC0}" srcId="{12385A7F-B2E3-47DE-997D-4996FF4ADAE4}" destId="{BCA700CC-BDB5-4FE9-9640-9C264D5AF3BD}" srcOrd="12" destOrd="0" parTransId="{DC415AD4-8DC4-4050-BC5F-AF71524697F7}" sibTransId="{0AC73A27-9CBD-4FF2-BA4F-91AA4A37D598}"/>
    <dgm:cxn modelId="{C02BB201-DC21-4398-A47D-C33D8A255936}" type="presOf" srcId="{097D7BC2-8D15-4CF4-8576-879C3E19D053}" destId="{EE23FAF4-8768-4D90-A6BC-9C48AEA9AA1F}" srcOrd="0" destOrd="6"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505F803C-A832-4E1D-8499-DC141D628A9D}" srcId="{105306F9-7ABE-40E0-AD8B-971A838BF900}" destId="{1BDA9868-8086-4B87-B089-F35D7A1B698F}" srcOrd="10" destOrd="0" parTransId="{EAF52CC4-3402-4AA2-A4A5-8115A08EBA1D}" sibTransId="{C2CB9A45-FCD7-495D-A3DA-712BC45C9F4D}"/>
    <dgm:cxn modelId="{3F24DEE1-25BC-4856-A3DC-72EDC4D27173}" srcId="{08F24174-A4CD-4CBD-8335-14D9376FF6E3}" destId="{B198D8EF-D3D0-468B-A758-0F3475BDF54E}" srcOrd="3" destOrd="0" parTransId="{5BF9BEBC-1863-4D06-8E3B-E47F8FB6B094}" sibTransId="{78952575-451A-49FA-8465-A044DD8EA0C6}"/>
    <dgm:cxn modelId="{54429ECB-6273-4BA9-9598-6626BE6ED39A}" type="presOf" srcId="{0307DB1A-96AD-4ADC-BE9D-590E3FB361EC}" destId="{EE23FAF4-8768-4D90-A6BC-9C48AEA9AA1F}" srcOrd="0" destOrd="8" presId="urn:microsoft.com/office/officeart/2005/8/layout/hList1"/>
    <dgm:cxn modelId="{01893D82-65E7-4838-B65C-E793B9E44A1D}" type="presOf" srcId="{533A5B49-4BCE-4F24-946F-D7B0385F2FA0}" destId="{EE23FAF4-8768-4D90-A6BC-9C48AEA9AA1F}" srcOrd="0" destOrd="10"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8BB1651C-95FA-4116-9CAB-E99EF2020F61}" srcId="{12385A7F-B2E3-47DE-997D-4996FF4ADAE4}" destId="{B9D80B6A-426E-4367-A50F-2C92EFE309BC}" srcOrd="9" destOrd="0" parTransId="{653219A1-374D-48AE-91F0-A84C70E8378E}" sibTransId="{EE2A66C5-D137-4D45-86F8-7C3A4FF117CD}"/>
    <dgm:cxn modelId="{984FDD5A-2853-4853-B1F9-9625D7B4335F}" srcId="{A5587D8A-F7F7-4405-AA88-A677C8E061CD}" destId="{12385A7F-B2E3-47DE-997D-4996FF4ADAE4}" srcOrd="1" destOrd="0" parTransId="{3B01F3BB-ED10-4ED0-9B72-321FA69205D3}" sibTransId="{559E3E90-53F8-4E5B-9A9A-608772AFA637}"/>
    <dgm:cxn modelId="{A0E58A10-13C7-49E4-BF1B-15D8B5487B2D}" type="presOf" srcId="{A3BF1A4B-0F2A-4B81-89CD-8E82EEFC59AB}" destId="{20287C72-3AAB-4957-B6C5-CFD412CA4004}" srcOrd="0" destOrd="2" presId="urn:microsoft.com/office/officeart/2005/8/layout/hList1"/>
    <dgm:cxn modelId="{F06C81CA-5B6A-4B5E-810C-F81575F7D268}" type="presOf" srcId="{EC04C27A-6C81-4BAD-9A5F-00D180418C64}" destId="{4506C6F9-4D81-422E-A295-662A47B8FB80}" srcOrd="0" destOrd="8" presId="urn:microsoft.com/office/officeart/2005/8/layout/hList1"/>
    <dgm:cxn modelId="{69DD9CBC-12A0-4A3F-BA11-8C00EE513CC8}" type="presOf" srcId="{319A7A7B-376E-4AFB-9CC5-EBCDB7482F9F}" destId="{FD00538C-AD46-44D4-BAD8-E2AF5D733166}" srcOrd="0" destOrd="0" presId="urn:microsoft.com/office/officeart/2005/8/layout/hList1"/>
    <dgm:cxn modelId="{DB26D35D-5DB6-4D16-A4D8-48F56D277B4B}" srcId="{105306F9-7ABE-40E0-AD8B-971A838BF900}" destId="{48134C62-9388-4C72-B9F2-52ECAEC1F9E4}" srcOrd="2" destOrd="0" parTransId="{DEA1786C-0490-4187-91E6-67F0DFA27486}" sibTransId="{2224A1CA-34E3-466F-8C8B-438C077C2153}"/>
    <dgm:cxn modelId="{A5F110F3-1601-45EA-949A-8E73B9D86ABC}" srcId="{57A28028-77D2-4277-9970-63BACBD13F4D}" destId="{17FA2C77-5AA6-43AF-8A82-2BDF371527DE}" srcOrd="1" destOrd="0" parTransId="{17223CD6-96BF-45A1-8ADE-3CAB1969ADDE}" sibTransId="{BE6F1FC0-3A4C-458E-A208-587695AC9D5B}"/>
    <dgm:cxn modelId="{8C913308-42C8-4885-AA7F-D1679FA382C0}" type="presOf" srcId="{F5BAECF3-D619-4A9E-8AB1-982C2A325F52}" destId="{6D9D0ABC-12BC-42FD-B32D-F484BB2E955B}" srcOrd="0" destOrd="6" presId="urn:microsoft.com/office/officeart/2005/8/layout/hList1"/>
    <dgm:cxn modelId="{B52B9F7F-03AB-402C-8F6F-2BDE05F65965}" srcId="{105306F9-7ABE-40E0-AD8B-971A838BF900}" destId="{645936A3-21A5-4801-AEC3-51CEFCA0BEC2}" srcOrd="1" destOrd="0" parTransId="{46CA3DFB-9774-4C85-880E-5A147C53EA5B}" sibTransId="{B819A240-F90A-46D2-851D-C1F3B6F1968E}"/>
    <dgm:cxn modelId="{D7D749D8-22F5-427D-9667-C1A40E857870}" type="presOf" srcId="{2EF5E0E8-BE3A-4E0F-BA2F-BA8353E662E2}" destId="{EE23FAF4-8768-4D90-A6BC-9C48AEA9AA1F}" srcOrd="0" destOrd="7" presId="urn:microsoft.com/office/officeart/2005/8/layout/hList1"/>
    <dgm:cxn modelId="{197B7A0C-9CDD-45F1-A6D6-67488A43771C}" srcId="{105306F9-7ABE-40E0-AD8B-971A838BF900}" destId="{ACA966AC-8099-4230-91CF-22DBA45A3511}" srcOrd="0" destOrd="0" parTransId="{08CD267B-A755-4EFE-8E1C-63B2FBDEFF98}" sibTransId="{EDE1E321-1EE7-417E-9243-533BEAA71B02}"/>
    <dgm:cxn modelId="{04FC9374-69DA-47DF-AE99-AAECA562C96C}" type="presOf" srcId="{105306F9-7ABE-40E0-AD8B-971A838BF900}" destId="{D614DD64-8BC0-4142-8B9C-E8745FC90B87}" srcOrd="0" destOrd="0" presId="urn:microsoft.com/office/officeart/2005/8/layout/hList1"/>
    <dgm:cxn modelId="{BF31F205-133A-44D8-BC7A-1CAA1EA22260}" srcId="{105306F9-7ABE-40E0-AD8B-971A838BF900}" destId="{C65CF8FE-812C-4179-AB2A-4B7193D8D9D4}" srcOrd="4" destOrd="0" parTransId="{46355205-DF21-4EF8-ABF1-65FC8C9A6D79}" sibTransId="{B3919EB5-B0D1-4E6E-87D9-5105B9048ACD}"/>
    <dgm:cxn modelId="{052C63BE-F5C2-4A31-81A3-1C3F51CB8759}" srcId="{08F24174-A4CD-4CBD-8335-14D9376FF6E3}" destId="{6B7C46AF-BF49-4962-B04F-00B1CA2DD90A}" srcOrd="10" destOrd="0" parTransId="{AFCC4F00-F9BB-45D4-9C06-1224DCFEE230}" sibTransId="{3A489DB1-CCAA-4355-BB3E-CF9A0320E99A}"/>
    <dgm:cxn modelId="{6E3E89D4-8C84-4773-9EF1-29265D07CDCB}" type="presOf" srcId="{40E2F6DA-AB5B-4BBE-BA42-38C9A9CEC691}" destId="{20287C72-3AAB-4957-B6C5-CFD412CA4004}" srcOrd="0" destOrd="1" presId="urn:microsoft.com/office/officeart/2005/8/layout/hList1"/>
    <dgm:cxn modelId="{272DFB41-BEA2-4442-9B5B-4658D836F3CB}" type="presOf" srcId="{BCA700CC-BDB5-4FE9-9640-9C264D5AF3BD}" destId="{EE23FAF4-8768-4D90-A6BC-9C48AEA9AA1F}" srcOrd="0" destOrd="12" presId="urn:microsoft.com/office/officeart/2005/8/layout/hList1"/>
    <dgm:cxn modelId="{1E9972D3-5D5B-4540-9F5B-205D71D8318E}" srcId="{08F24174-A4CD-4CBD-8335-14D9376FF6E3}" destId="{9075A47C-91B5-4890-B46A-2FCFC80F339C}" srcOrd="5" destOrd="0" parTransId="{16AC447C-BEE3-4885-924A-679C2188CD7D}" sibTransId="{1DF7BD3A-0BC7-4431-A3E4-B449859E23F5}"/>
    <dgm:cxn modelId="{01114D26-91ED-44FF-A400-4C2BD441DA7C}" srcId="{105306F9-7ABE-40E0-AD8B-971A838BF900}" destId="{81DC7217-0BDC-4EAD-B7CA-CD3F4868EAB6}" srcOrd="5" destOrd="0" parTransId="{D27FC05F-0B82-434C-8494-EC8E4712DD66}" sibTransId="{9C830E6D-664B-441D-B80D-92FBE7E0DFFD}"/>
    <dgm:cxn modelId="{735E8844-BB9A-447B-A48C-829D2DD1D1E6}" type="presOf" srcId="{AFBD8164-18C6-464C-A4C8-F8B561244FB3}" destId="{4506C6F9-4D81-422E-A295-662A47B8FB80}" srcOrd="0" destOrd="6" presId="urn:microsoft.com/office/officeart/2005/8/layout/hList1"/>
    <dgm:cxn modelId="{8DA2860A-3E2E-4309-8D66-5669BA6AA0B8}" type="presOf" srcId="{17FA2C77-5AA6-43AF-8A82-2BDF371527DE}" destId="{796411D0-3C4E-434A-B4E1-D99091C107BB}" srcOrd="0" destOrd="1" presId="urn:microsoft.com/office/officeart/2005/8/layout/hList1"/>
    <dgm:cxn modelId="{992BC1C9-5BC6-4286-B7DC-A006DA5AC55D}" type="presOf" srcId="{F3714E7A-939D-455B-B768-576E983FAE7A}" destId="{4506C6F9-4D81-422E-A295-662A47B8FB80}" srcOrd="0" destOrd="7" presId="urn:microsoft.com/office/officeart/2005/8/layout/hList1"/>
    <dgm:cxn modelId="{5ED02BD8-FD59-4317-B807-0ACDFA4E3E4B}" srcId="{105306F9-7ABE-40E0-AD8B-971A838BF900}" destId="{F3714E7A-939D-455B-B768-576E983FAE7A}" srcOrd="7" destOrd="0" parTransId="{72C22BAB-B4A9-489A-A7B7-C76D7BA09F01}" sibTransId="{F19D456B-B379-4C0D-BADF-EDC7294AE2EE}"/>
    <dgm:cxn modelId="{B5157EAD-DCBC-437B-883E-869CEBE9E9E7}" type="presOf" srcId="{0CB69FB2-82D2-4B58-B6E7-6CD00161566C}" destId="{EE23FAF4-8768-4D90-A6BC-9C48AEA9AA1F}" srcOrd="0" destOrd="11" presId="urn:microsoft.com/office/officeart/2005/8/layout/hList1"/>
    <dgm:cxn modelId="{D51A3D2C-87DF-4AEC-AA11-9F144A00EFC5}" type="presOf" srcId="{8A5E98F2-3EEE-4EAE-B6DA-25BB7E1B620A}" destId="{796411D0-3C4E-434A-B4E1-D99091C107BB}" srcOrd="0" destOrd="0" presId="urn:microsoft.com/office/officeart/2005/8/layout/hList1"/>
    <dgm:cxn modelId="{FE38656F-0DE6-46FC-B630-69D18A7E8E7A}" type="presOf" srcId="{5068E18B-0F45-4F28-A0F5-C7DCE4620C39}" destId="{4506C6F9-4D81-422E-A295-662A47B8FB80}" srcOrd="0" destOrd="11" presId="urn:microsoft.com/office/officeart/2005/8/layout/hList1"/>
    <dgm:cxn modelId="{B3281B82-6194-442D-8C43-0F27C1FC81F9}" srcId="{A5587D8A-F7F7-4405-AA88-A677C8E061CD}" destId="{57A28028-77D2-4277-9970-63BACBD13F4D}" srcOrd="4" destOrd="0" parTransId="{7BF52FAA-664D-40BD-BE7E-2F486B71085D}" sibTransId="{76A3073E-5C78-4F3B-A19C-56AE1B040A80}"/>
    <dgm:cxn modelId="{656AF02A-E25F-405C-9B8E-BCFA970D32D1}" srcId="{319A7A7B-376E-4AFB-9CC5-EBCDB7482F9F}" destId="{0699DB40-A198-49EC-8B53-CCB6DF54D249}" srcOrd="5" destOrd="0" parTransId="{4FB25A25-E685-4E42-8DCA-55CB839428D0}" sibTransId="{8A29846E-D5EA-4F60-A982-4FB92BF901DE}"/>
    <dgm:cxn modelId="{2DAFB47D-F949-436B-8A65-A5DAF249B5C8}" srcId="{12385A7F-B2E3-47DE-997D-4996FF4ADAE4}" destId="{9B2A35D2-BED9-4E81-8117-834997686816}" srcOrd="2" destOrd="0" parTransId="{AC151406-7FCA-4D17-AB70-D38117D04515}" sibTransId="{D84CBA9F-DE9D-4507-8EA7-AE46AF3466FB}"/>
    <dgm:cxn modelId="{2B97D6CD-C965-48EF-90AE-DF0F5881FCA6}" srcId="{08F24174-A4CD-4CBD-8335-14D9376FF6E3}" destId="{F5BAECF3-D619-4A9E-8AB1-982C2A325F52}" srcOrd="6" destOrd="0" parTransId="{5F80E5EE-8D50-452D-B1AB-0FB4EEB57FA1}" sibTransId="{D76DDA2D-6858-4793-92DD-C5AEBCFCB940}"/>
    <dgm:cxn modelId="{36B6BC47-EA89-4ECA-A058-71DA87A2FA19}" type="presOf" srcId="{08F24174-A4CD-4CBD-8335-14D9376FF6E3}" destId="{7399F8E4-3398-4F24-8B93-EF205C1A17DD}" srcOrd="0" destOrd="0"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06A2A6B1-D4B5-4668-AA81-EF6052BB6863}" srcId="{08F24174-A4CD-4CBD-8335-14D9376FF6E3}" destId="{A68912EC-8E7B-43C9-B280-6C2730197E61}" srcOrd="9" destOrd="0" parTransId="{EDE32645-834B-4419-B89B-7940B458D1AE}" sibTransId="{F6ED6945-D217-4E1F-B48D-123066236E8F}"/>
    <dgm:cxn modelId="{A5C157B0-3346-4871-9AF1-1CCA8DC6E9EF}" srcId="{12385A7F-B2E3-47DE-997D-4996FF4ADAE4}" destId="{A0303C04-8C8A-4DAD-AAD9-EE32896C7E55}" srcOrd="4" destOrd="0" parTransId="{DD15930E-4454-46EB-9FE0-DC121D9A9138}" sibTransId="{CE665539-CED4-4395-88FA-C52684FAB4B2}"/>
    <dgm:cxn modelId="{76476805-B6A1-4B5C-BBD5-2A0AD4A79234}" type="presOf" srcId="{ACA966AC-8099-4230-91CF-22DBA45A3511}" destId="{4506C6F9-4D81-422E-A295-662A47B8FB80}" srcOrd="0" destOrd="0" presId="urn:microsoft.com/office/officeart/2005/8/layout/hList1"/>
    <dgm:cxn modelId="{3AB19E0A-3A3F-4777-9F40-8319D247D6B8}" type="presOf" srcId="{9075A47C-91B5-4890-B46A-2FCFC80F339C}" destId="{6D9D0ABC-12BC-42FD-B32D-F484BB2E955B}" srcOrd="0" destOrd="5" presId="urn:microsoft.com/office/officeart/2005/8/layout/hList1"/>
    <dgm:cxn modelId="{D4F8618C-B768-4942-9060-A86C3A80755A}" type="presOf" srcId="{C65CF8FE-812C-4179-AB2A-4B7193D8D9D4}" destId="{4506C6F9-4D81-422E-A295-662A47B8FB80}" srcOrd="0" destOrd="4" presId="urn:microsoft.com/office/officeart/2005/8/layout/hList1"/>
    <dgm:cxn modelId="{1BFD04BA-C355-4E22-800D-2FF367629754}" type="presOf" srcId="{0699DB40-A198-49EC-8B53-CCB6DF54D249}" destId="{20287C72-3AAB-4957-B6C5-CFD412CA4004}" srcOrd="0" destOrd="5" presId="urn:microsoft.com/office/officeart/2005/8/layout/hList1"/>
    <dgm:cxn modelId="{215BCDBE-8351-4EBF-91C7-7487FB40C258}" type="presOf" srcId="{6B7C46AF-BF49-4962-B04F-00B1CA2DD90A}" destId="{6D9D0ABC-12BC-42FD-B32D-F484BB2E955B}" srcOrd="0" destOrd="10"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t>
        <a:bodyPr/>
        <a:lstStyle/>
        <a:p>
          <a:endParaRPr lang="zh-CN" altLang="en-US"/>
        </a:p>
      </dgm:t>
    </dgm:pt>
    <dgm:pt modelId="{BAB98161-2FC2-46CB-8F4E-37BD3EB1903E}" type="pres">
      <dgm:prSet presAssocID="{589EDF21-D452-49EA-A421-28DA92A6EDB2}" presName="composite" presStyleCnt="0">
        <dgm:presLayoutVars>
          <dgm:chMax val="1"/>
          <dgm:chPref val="1"/>
        </dgm:presLayoutVars>
      </dgm:prSet>
      <dgm:spPr/>
      <dgm:t>
        <a:bodyPr/>
        <a:lstStyle/>
        <a:p>
          <a:endParaRPr lang="zh-CN" altLang="en-US"/>
        </a:p>
      </dgm:t>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t>
        <a:bodyPr/>
        <a:lstStyle/>
        <a:p>
          <a:endParaRPr lang="zh-CN" altLang="en-US"/>
        </a:p>
      </dgm:t>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t>
        <a:bodyPr/>
        <a:lstStyle/>
        <a:p>
          <a:endParaRPr lang="zh-CN" altLang="en-US"/>
        </a:p>
      </dgm:t>
    </dgm:pt>
    <dgm:pt modelId="{A0354219-78C6-414F-885B-532885F2928A}" type="pres">
      <dgm:prSet presAssocID="{589EDF21-D452-49EA-A421-28DA92A6EDB2}" presName="ChildComposite" presStyleCnt="0"/>
      <dgm:spPr/>
      <dgm:t>
        <a:bodyPr/>
        <a:lstStyle/>
        <a:p>
          <a:endParaRPr lang="zh-CN" altLang="en-US"/>
        </a:p>
      </dgm:t>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t>
        <a:bodyPr/>
        <a:lstStyle/>
        <a:p>
          <a:endParaRPr lang="zh-CN" altLang="en-US"/>
        </a:p>
      </dgm:t>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t>
        <a:bodyPr/>
        <a:lstStyle/>
        <a:p>
          <a:endParaRPr lang="zh-CN" altLang="en-US"/>
        </a:p>
      </dgm:t>
    </dgm:pt>
    <dgm:pt modelId="{4E361C76-147A-442C-9005-331298290BB7}" type="pres">
      <dgm:prSet presAssocID="{D75072C3-67ED-4D25-8E18-8C43AA9CB9C0}" presName="sibTrans" presStyleCnt="0"/>
      <dgm:spPr/>
      <dgm:t>
        <a:bodyPr/>
        <a:lstStyle/>
        <a:p>
          <a:endParaRPr lang="zh-CN" altLang="en-US"/>
        </a:p>
      </dgm:t>
    </dgm:pt>
    <dgm:pt modelId="{74F8BB37-1157-499A-8F99-6CA31A696A6A}" type="pres">
      <dgm:prSet presAssocID="{32E7CBD2-DBA5-454E-B679-093053784D82}" presName="composite" presStyleCnt="0">
        <dgm:presLayoutVars>
          <dgm:chMax val="1"/>
          <dgm:chPref val="1"/>
        </dgm:presLayoutVars>
      </dgm:prSet>
      <dgm:spPr/>
      <dgm:t>
        <a:bodyPr/>
        <a:lstStyle/>
        <a:p>
          <a:endParaRPr lang="zh-CN" altLang="en-US"/>
        </a:p>
      </dgm:t>
    </dgm:pt>
    <dgm:pt modelId="{DF2806BF-C887-4380-A34B-9628A847EFA7}" type="pres">
      <dgm:prSet presAssocID="{32E7CBD2-DBA5-454E-B679-093053784D82}" presName="Accent" presStyleLbl="trAlignAcc1" presStyleIdx="1" presStyleCnt="3">
        <dgm:presLayoutVars>
          <dgm:chMax val="0"/>
          <dgm:chPref val="0"/>
        </dgm:presLayoutVars>
      </dgm:prSet>
      <dgm:spPr/>
      <dgm:t>
        <a:bodyPr/>
        <a:lstStyle/>
        <a:p>
          <a:endParaRPr lang="zh-CN" altLang="en-US"/>
        </a:p>
      </dgm:t>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t>
        <a:bodyPr/>
        <a:lstStyle/>
        <a:p>
          <a:endParaRPr lang="zh-CN" altLang="en-US"/>
        </a:p>
      </dgm:t>
    </dgm:pt>
    <dgm:pt modelId="{396B9C4D-63F6-445D-AFCA-44325742ED06}" type="pres">
      <dgm:prSet presAssocID="{32E7CBD2-DBA5-454E-B679-093053784D82}" presName="ChildComposite" presStyleCnt="0"/>
      <dgm:spPr/>
      <dgm:t>
        <a:bodyPr/>
        <a:lstStyle/>
        <a:p>
          <a:endParaRPr lang="zh-CN" altLang="en-US"/>
        </a:p>
      </dgm:t>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t>
        <a:bodyPr/>
        <a:lstStyle/>
        <a:p>
          <a:endParaRPr lang="zh-CN" altLang="en-US"/>
        </a:p>
      </dgm:t>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t>
        <a:bodyPr/>
        <a:lstStyle/>
        <a:p>
          <a:endParaRPr lang="zh-CN" altLang="en-US"/>
        </a:p>
      </dgm:t>
    </dgm:pt>
    <dgm:pt modelId="{2E3F9B9A-85EE-42F7-9CC4-3427C812DEF5}" type="pres">
      <dgm:prSet presAssocID="{34F7E22B-663D-4A51-8B31-E007A0BD121C}" presName="sibTrans" presStyleCnt="0"/>
      <dgm:spPr/>
      <dgm:t>
        <a:bodyPr/>
        <a:lstStyle/>
        <a:p>
          <a:endParaRPr lang="zh-CN" altLang="en-US"/>
        </a:p>
      </dgm:t>
    </dgm:pt>
    <dgm:pt modelId="{B73661BF-6EC4-4AAC-86B4-3BBFDF1613AA}" type="pres">
      <dgm:prSet presAssocID="{0C0D4577-E306-4B99-948A-2D938FE32805}" presName="composite" presStyleCnt="0">
        <dgm:presLayoutVars>
          <dgm:chMax val="1"/>
          <dgm:chPref val="1"/>
        </dgm:presLayoutVars>
      </dgm:prSet>
      <dgm:spPr/>
      <dgm:t>
        <a:bodyPr/>
        <a:lstStyle/>
        <a:p>
          <a:endParaRPr lang="zh-CN" altLang="en-US"/>
        </a:p>
      </dgm:t>
    </dgm:pt>
    <dgm:pt modelId="{A88284D9-0731-4E7D-8024-03380EC2AD12}" type="pres">
      <dgm:prSet presAssocID="{0C0D4577-E306-4B99-948A-2D938FE32805}" presName="Accent" presStyleLbl="trAlignAcc1" presStyleIdx="2" presStyleCnt="3">
        <dgm:presLayoutVars>
          <dgm:chMax val="0"/>
          <dgm:chPref val="0"/>
        </dgm:presLayoutVars>
      </dgm:prSet>
      <dgm:spPr/>
      <dgm:t>
        <a:bodyPr/>
        <a:lstStyle/>
        <a:p>
          <a:endParaRPr lang="zh-CN" altLang="en-US"/>
        </a:p>
      </dgm:t>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t>
        <a:bodyPr/>
        <a:lstStyle/>
        <a:p>
          <a:endParaRPr lang="zh-CN" altLang="en-US"/>
        </a:p>
      </dgm:t>
    </dgm:pt>
    <dgm:pt modelId="{25FD02B9-B1EC-48F9-B487-D3B60C8CC0FF}" type="pres">
      <dgm:prSet presAssocID="{0C0D4577-E306-4B99-948A-2D938FE32805}" presName="ChildComposite" presStyleCnt="0"/>
      <dgm:spPr/>
      <dgm:t>
        <a:bodyPr/>
        <a:lstStyle/>
        <a:p>
          <a:endParaRPr lang="zh-CN" altLang="en-US"/>
        </a:p>
      </dgm:t>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t>
        <a:bodyPr/>
        <a:lstStyle/>
        <a:p>
          <a:endParaRPr lang="zh-CN" altLang="en-US"/>
        </a:p>
      </dgm:t>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t>
        <a:bodyPr/>
        <a:lstStyle/>
        <a:p>
          <a:endParaRPr lang="zh-CN" altLang="en-US"/>
        </a:p>
      </dgm:t>
    </dgm:pt>
  </dgm:ptLst>
  <dgm:cxnLst>
    <dgm:cxn modelId="{39C59683-97B5-4F46-9C47-C651B263D8CA}" type="presOf" srcId="{9D75CB47-EFC4-4B95-93E1-1114FCF154FF}" destId="{85FB0DFD-BDB7-42E7-B51A-A9EDA431B9CE}" srcOrd="0" destOrd="0" presId="urn:microsoft.com/office/officeart/2008/layout/CaptionedPictures"/>
    <dgm:cxn modelId="{E7E7C2B5-A5B2-4826-9DBA-D3E750388ED1}" srcId="{94C581BC-4126-4227-A9D1-307CD7127985}" destId="{589EDF21-D452-49EA-A421-28DA92A6EDB2}" srcOrd="0" destOrd="0" parTransId="{7D1A6A37-EADD-4D4B-B46E-8BB6E5AD050E}" sibTransId="{D75072C3-67ED-4D25-8E18-8C43AA9CB9C0}"/>
    <dgm:cxn modelId="{538F1AC3-2BDA-4002-BEFB-DEC24D1EE86F}" type="presOf" srcId="{589EDF21-D452-49EA-A421-28DA92A6EDB2}" destId="{92643E68-9BEE-4958-85EB-5D2904F4F80D}"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E22A0309-1AE1-4987-BF2A-12F7044B9BEC}" srcId="{589EDF21-D452-49EA-A421-28DA92A6EDB2}" destId="{8F4E7E76-AC66-4BFB-8D95-897CCB40BDD9}" srcOrd="0" destOrd="0" parTransId="{C512C5C6-320D-41AE-8918-6F549A081811}" sibTransId="{BE0FFFA1-AFAA-4574-A574-25E61EBD8A87}"/>
    <dgm:cxn modelId="{5EABAFC1-E6DB-4564-A7E6-782AFDDA611C}" type="presOf" srcId="{8F4E7E76-AC66-4BFB-8D95-897CCB40BDD9}" destId="{A2316A29-2B91-40FE-BB22-AFE684D9F9DA}" srcOrd="0" destOrd="0" presId="urn:microsoft.com/office/officeart/2008/layout/CaptionedPictures"/>
    <dgm:cxn modelId="{1556019A-1E49-4BB2-99FE-DEB2146934EA}" srcId="{0C0D4577-E306-4B99-948A-2D938FE32805}" destId="{9D75CB47-EFC4-4B95-93E1-1114FCF154FF}" srcOrd="0" destOrd="0" parTransId="{4CE6D85A-4372-471F-ACC8-05C806548189}" sibTransId="{5EB0F083-23A1-4800-BB9D-80CD1C044454}"/>
    <dgm:cxn modelId="{C191CD12-CD84-405E-8A33-4B6B89558A49}" type="presOf" srcId="{0C0D4577-E306-4B99-948A-2D938FE32805}" destId="{067AB27D-936A-4F15-B275-3B420C014A32}" srcOrd="0" destOrd="0" presId="urn:microsoft.com/office/officeart/2008/layout/CaptionedPictures"/>
    <dgm:cxn modelId="{39A81D2B-C3AF-4EF4-87E6-E5E20FC0C039}" type="presOf" srcId="{65C3DC24-C9D2-4EE2-AB62-F0A78509C15B}" destId="{B102E6B8-3955-46DA-8110-8A0C627B1F95}"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663EDA6A-4A40-4684-889D-69E34EBC7CD6}" srcId="{94C581BC-4126-4227-A9D1-307CD7127985}" destId="{32E7CBD2-DBA5-454E-B679-093053784D82}" srcOrd="1" destOrd="0" parTransId="{DE993D8D-402A-4F4A-B187-DE5BDDA3B391}" sibTransId="{34F7E22B-663D-4A51-8B31-E007A0BD121C}"/>
    <dgm:cxn modelId="{C911EE01-B36C-4274-8C1B-6C59CE179FC4}" type="presOf" srcId="{94C581BC-4126-4227-A9D1-307CD7127985}" destId="{ABFFAF91-3822-403F-A689-A4C96BA1FC7F}" srcOrd="0" destOrd="0" presId="urn:microsoft.com/office/officeart/2008/layout/CaptionedPictures"/>
    <dgm:cxn modelId="{2B9466BD-8C40-472F-AB02-A02A3F559B05}" type="presOf" srcId="{32E7CBD2-DBA5-454E-B679-093053784D82}" destId="{A2941941-898A-4CDC-8D24-7861806B0B26}"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smtClean="0"/>
            <a:t>数据采集和存储</a:t>
          </a:r>
          <a:endParaRPr lang="zh-CN" altLang="en-US" sz="2400" dirty="0"/>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smtClean="0"/>
            <a:t>机器学习</a:t>
          </a:r>
          <a:r>
            <a:rPr lang="en-US" altLang="zh-CN" sz="2400" dirty="0" smtClean="0"/>
            <a:t>/</a:t>
          </a:r>
          <a:r>
            <a:rPr lang="zh-CN" altLang="en-US" sz="2400" dirty="0" smtClean="0"/>
            <a:t>数据挖掘算法研究</a:t>
          </a:r>
          <a:endParaRPr lang="zh-CN" altLang="en-US" sz="2400" dirty="0"/>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a:t>
          </a:r>
          <a:r>
            <a:rPr lang="zh-CN" altLang="en-US" sz="2400" dirty="0" smtClean="0"/>
            <a:t>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2000" dirty="0" smtClean="0"/>
            <a:t>面向高温合金的机器学习方法及其应用</a:t>
          </a:r>
          <a:endParaRPr lang="zh-CN" altLang="en-US" sz="2000" dirty="0"/>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2000" dirty="0" smtClean="0">
              <a:solidFill>
                <a:schemeClr val="bg1">
                  <a:lumMod val="65000"/>
                </a:schemeClr>
              </a:solidFill>
            </a:rPr>
            <a:t>性能预测方法</a:t>
          </a:r>
          <a:endParaRPr lang="zh-CN" altLang="en-US" sz="2000" dirty="0">
            <a:solidFill>
              <a:schemeClr val="bg1">
                <a:lumMod val="65000"/>
              </a:schemeClr>
            </a:solidFill>
          </a:endParaRP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B0FE94B4-7746-4CE6-82E9-616E25290601}">
      <dgm:prSet phldrT="[文本]" custT="1"/>
      <dgm:spPr>
        <a:solidFill>
          <a:schemeClr val="accent5">
            <a:lumMod val="75000"/>
          </a:schemeClr>
        </a:solidFill>
      </dgm:spPr>
      <dgm:t>
        <a:bodyPr/>
        <a:lstStyle/>
        <a:p>
          <a:r>
            <a:rPr lang="zh-CN" altLang="en-US" sz="2000" b="1" dirty="0" smtClean="0">
              <a:solidFill>
                <a:srgbClr val="FF0000"/>
              </a:solidFill>
            </a:rPr>
            <a:t>基于主动学习的多层级特征分析方法</a:t>
          </a:r>
          <a:endParaRPr lang="zh-CN" altLang="en-US" sz="2000" b="1" dirty="0">
            <a:solidFill>
              <a:srgbClr val="FF0000"/>
            </a:solidFill>
          </a:endParaRPr>
        </a:p>
      </dgm:t>
    </dgm:pt>
    <dgm:pt modelId="{728514DE-AE44-4885-AA65-7F5A5A0F68F6}" type="parTrans" cxnId="{40AFF8C4-647D-421C-B521-321B9A485A71}">
      <dgm:prSet/>
      <dgm:spPr/>
      <dgm:t>
        <a:bodyPr/>
        <a:lstStyle/>
        <a:p>
          <a:endParaRPr lang="zh-CN" altLang="en-US"/>
        </a:p>
      </dgm:t>
    </dgm:pt>
    <dgm:pt modelId="{F7A87023-58AD-401A-8205-AABDDD03824A}" type="sibTrans" cxnId="{40AFF8C4-647D-421C-B521-321B9A485A71}">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t>
        <a:bodyPr/>
        <a:lstStyle/>
        <a:p>
          <a:endParaRPr lang="zh-CN" altLang="en-US"/>
        </a:p>
      </dgm:t>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t>
        <a:bodyPr/>
        <a:lstStyle/>
        <a:p>
          <a:endParaRPr lang="zh-CN" altLang="en-US"/>
        </a:p>
      </dgm:t>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t>
        <a:bodyPr/>
        <a:lstStyle/>
        <a:p>
          <a:endParaRPr lang="zh-CN" altLang="en-US"/>
        </a:p>
      </dgm:t>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t>
        <a:bodyPr/>
        <a:lstStyle/>
        <a:p>
          <a:endParaRPr lang="zh-CN" altLang="en-US"/>
        </a:p>
      </dgm:t>
    </dgm:pt>
    <dgm:pt modelId="{0ADD1677-4BB9-411B-9F55-C6A8BB4AEFFE}" type="pres">
      <dgm:prSet presAssocID="{EB89F287-1E2B-4D7B-B849-A9AFDC62F93B}" presName="text_2" presStyleLbl="node1" presStyleIdx="1" presStyleCnt="4">
        <dgm:presLayoutVars>
          <dgm:bulletEnabled val="1"/>
        </dgm:presLayoutVars>
      </dgm:prSet>
      <dgm:spPr/>
      <dgm:t>
        <a:bodyPr/>
        <a:lstStyle/>
        <a:p>
          <a:endParaRPr lang="zh-CN" altLang="en-US"/>
        </a:p>
      </dgm:t>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042" custScaleY="136030">
        <dgm:presLayoutVars>
          <dgm:bulletEnabled val="1"/>
        </dgm:presLayoutVars>
      </dgm:prSet>
      <dgm:spPr/>
      <dgm:t>
        <a:bodyPr/>
        <a:lstStyle/>
        <a:p>
          <a:endParaRPr lang="zh-CN" altLang="en-US"/>
        </a:p>
      </dgm:t>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t>
        <a:bodyPr/>
        <a:lstStyle/>
        <a:p>
          <a:endParaRPr lang="zh-CN" altLang="en-US"/>
        </a:p>
      </dgm:t>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t>
        <a:bodyPr/>
        <a:lstStyle/>
        <a:p>
          <a:endParaRPr lang="zh-CN" altLang="en-US"/>
        </a:p>
      </dgm:t>
    </dgm:pt>
  </dgm:ptLst>
  <dgm:cxnLst>
    <dgm:cxn modelId="{41A27415-4666-4D37-A524-46851CBAC11D}" type="presOf" srcId="{0C6CA62A-2507-4191-8334-84E9AE83554B}" destId="{49F3C08A-059A-4944-B0BE-9FED64C38273}" srcOrd="0" destOrd="0" presId="urn:microsoft.com/office/officeart/2008/layout/VerticalCurvedList"/>
    <dgm:cxn modelId="{187F61B9-B967-45FF-BE03-405A05A3742E}" type="presOf" srcId="{534D5989-8F4D-4258-8225-B724768E9233}" destId="{777E6480-BB94-44CE-B407-D0500462E337}" srcOrd="0" destOrd="0" presId="urn:microsoft.com/office/officeart/2008/layout/VerticalCurvedList"/>
    <dgm:cxn modelId="{2915FA3F-9A64-430F-A7DF-CAE023A21D35}" type="presOf" srcId="{D7A9A80B-B499-4CE9-B8B6-42D8B19FB683}" destId="{25CC8F4A-1A1B-4C3E-B9C9-3B2A7A2D0F66}" srcOrd="0" destOrd="0" presId="urn:microsoft.com/office/officeart/2008/layout/VerticalCurvedList"/>
    <dgm:cxn modelId="{D23ED4BB-F00F-4538-9FD1-35CC1713A16F}" type="presOf" srcId="{A031629A-C912-46DE-9250-B3AB97DBFEF3}" destId="{4973CE0B-830B-42A8-8F41-45A257AA0B8B}" srcOrd="0" destOrd="0" presId="urn:microsoft.com/office/officeart/2008/layout/VerticalCurvedList"/>
    <dgm:cxn modelId="{56EE06E9-9415-4972-B73D-6BDC5280C297}" srcId="{8D427307-CEAF-4DD7-BB85-8785E2DCDB7F}" destId="{CAD4A8F6-B95E-4BDC-BAF5-2C029DD1BC4D}" srcOrd="1" destOrd="0" parTransId="{B348BF65-5367-4A1B-837A-D986559AF7DB}" sibTransId="{7D17D171-5FED-482C-BF39-FC645A37024E}"/>
    <dgm:cxn modelId="{9222344A-F755-43E0-9BAF-F1D5A587A9DA}" srcId="{534D5989-8F4D-4258-8225-B724768E9233}" destId="{0C6CA62A-2507-4191-8334-84E9AE83554B}" srcOrd="3" destOrd="0" parTransId="{DC45ABA5-A405-4793-88D7-75BEFB225DD7}" sibTransId="{F414A7C2-4F25-4DAE-8997-2244E8C3A188}"/>
    <dgm:cxn modelId="{01DB8EF7-8AC9-4315-91B4-D25A60E9DE27}" type="presOf" srcId="{8D427307-CEAF-4DD7-BB85-8785E2DCDB7F}" destId="{2AC453B5-CEF3-4FE2-AB06-0646F5A88E84}" srcOrd="0" destOrd="0" presId="urn:microsoft.com/office/officeart/2008/layout/VerticalCurvedList"/>
    <dgm:cxn modelId="{40AFF8C4-647D-421C-B521-321B9A485A71}" srcId="{8D427307-CEAF-4DD7-BB85-8785E2DCDB7F}" destId="{B0FE94B4-7746-4CE6-82E9-616E25290601}" srcOrd="0" destOrd="0" parTransId="{728514DE-AE44-4885-AA65-7F5A5A0F68F6}" sibTransId="{F7A87023-58AD-401A-8205-AABDDD03824A}"/>
    <dgm:cxn modelId="{9D5A0FE1-E111-4E5E-BF14-005848CBD399}" srcId="{534D5989-8F4D-4258-8225-B724768E9233}" destId="{A031629A-C912-46DE-9250-B3AB97DBFEF3}" srcOrd="0" destOrd="0" parTransId="{D4DB4B43-FE32-40E2-A322-C82FEF4FD8CF}" sibTransId="{D7A9A80B-B499-4CE9-B8B6-42D8B19FB683}"/>
    <dgm:cxn modelId="{C1A3F903-4093-4BF9-AFD7-45A4181A556C}" type="presOf" srcId="{B0FE94B4-7746-4CE6-82E9-616E25290601}" destId="{2AC453B5-CEF3-4FE2-AB06-0646F5A88E84}" srcOrd="0" destOrd="1" presId="urn:microsoft.com/office/officeart/2008/layout/VerticalCurvedList"/>
    <dgm:cxn modelId="{BF829912-78DC-4169-B6C7-ED38CACC4732}" type="presOf" srcId="{EB89F287-1E2B-4D7B-B849-A9AFDC62F93B}" destId="{0ADD1677-4BB9-411B-9F55-C6A8BB4AEFFE}" srcOrd="0" destOrd="0" presId="urn:microsoft.com/office/officeart/2008/layout/VerticalCurvedList"/>
    <dgm:cxn modelId="{4FFF2191-CE4E-4F82-B296-7FD1226E0622}" type="presOf" srcId="{CAD4A8F6-B95E-4BDC-BAF5-2C029DD1BC4D}" destId="{2AC453B5-CEF3-4FE2-AB06-0646F5A88E84}" srcOrd="0" destOrd="2"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73923DEE-B041-4548-81F3-DCB0EC174DF0}" srcId="{534D5989-8F4D-4258-8225-B724768E9233}" destId="{8D427307-CEAF-4DD7-BB85-8785E2DCDB7F}" srcOrd="2" destOrd="0" parTransId="{82F61772-1C04-4322-8790-54D95F2EEAF1}" sibTransId="{C89D5316-09E0-4799-A018-26A1EB22C526}"/>
    <dgm:cxn modelId="{98CFF6DF-5C87-43E1-BB2C-50A7489F175B}" type="presParOf" srcId="{777E6480-BB94-44CE-B407-D0500462E337}" destId="{029663F2-6083-4943-A4B6-B75B1725BCEF}" srcOrd="0" destOrd="0" presId="urn:microsoft.com/office/officeart/2008/layout/VerticalCurvedList"/>
    <dgm:cxn modelId="{98FDB10D-AF43-4E2F-A063-5B91F624AF8A}" type="presParOf" srcId="{029663F2-6083-4943-A4B6-B75B1725BCEF}" destId="{D211633A-16B4-4697-B79D-94EAD020AF0A}" srcOrd="0" destOrd="0" presId="urn:microsoft.com/office/officeart/2008/layout/VerticalCurvedList"/>
    <dgm:cxn modelId="{BD6A8DFF-4F49-477C-922F-22B416F41014}" type="presParOf" srcId="{D211633A-16B4-4697-B79D-94EAD020AF0A}" destId="{2B0DD12D-6EF4-4BF8-B02D-398F02F66379}" srcOrd="0" destOrd="0" presId="urn:microsoft.com/office/officeart/2008/layout/VerticalCurvedList"/>
    <dgm:cxn modelId="{A21CC12D-E924-480E-AF04-0DA8CCE1147B}" type="presParOf" srcId="{D211633A-16B4-4697-B79D-94EAD020AF0A}" destId="{25CC8F4A-1A1B-4C3E-B9C9-3B2A7A2D0F66}" srcOrd="1" destOrd="0" presId="urn:microsoft.com/office/officeart/2008/layout/VerticalCurvedList"/>
    <dgm:cxn modelId="{FDC0BC86-77CA-4AB6-9158-24C4B3EB64DD}" type="presParOf" srcId="{D211633A-16B4-4697-B79D-94EAD020AF0A}" destId="{3901E994-EF88-4B55-B333-8B5DC2C1FE64}" srcOrd="2" destOrd="0" presId="urn:microsoft.com/office/officeart/2008/layout/VerticalCurvedList"/>
    <dgm:cxn modelId="{BC8768F5-F2EA-4569-BFA2-C658B977F8C0}" type="presParOf" srcId="{D211633A-16B4-4697-B79D-94EAD020AF0A}" destId="{8EACEE7C-B326-44FB-9A91-8726F31EDF2B}" srcOrd="3" destOrd="0" presId="urn:microsoft.com/office/officeart/2008/layout/VerticalCurvedList"/>
    <dgm:cxn modelId="{B722644D-AC17-40A5-8B8E-EC9C0FFD6EFB}" type="presParOf" srcId="{029663F2-6083-4943-A4B6-B75B1725BCEF}" destId="{4973CE0B-830B-42A8-8F41-45A257AA0B8B}" srcOrd="1" destOrd="0" presId="urn:microsoft.com/office/officeart/2008/layout/VerticalCurvedList"/>
    <dgm:cxn modelId="{DA8FF529-2724-46DE-88F8-C6174F1E344F}" type="presParOf" srcId="{029663F2-6083-4943-A4B6-B75B1725BCEF}" destId="{966750C1-A861-452C-9609-15612A3DFCF5}" srcOrd="2" destOrd="0" presId="urn:microsoft.com/office/officeart/2008/layout/VerticalCurvedList"/>
    <dgm:cxn modelId="{9D03DDBF-1271-4B7B-9D31-20939B1E579A}" type="presParOf" srcId="{966750C1-A861-452C-9609-15612A3DFCF5}" destId="{2C32AA3C-C21E-444B-8009-13B7F44A3DFC}" srcOrd="0" destOrd="0" presId="urn:microsoft.com/office/officeart/2008/layout/VerticalCurvedList"/>
    <dgm:cxn modelId="{9ABABC85-6A6A-4E80-BACE-0CFF4372D3A3}" type="presParOf" srcId="{029663F2-6083-4943-A4B6-B75B1725BCEF}" destId="{0ADD1677-4BB9-411B-9F55-C6A8BB4AEFFE}" srcOrd="3" destOrd="0" presId="urn:microsoft.com/office/officeart/2008/layout/VerticalCurvedList"/>
    <dgm:cxn modelId="{161D5BFC-8C4A-4F0B-9CB6-6CF46C617585}" type="presParOf" srcId="{029663F2-6083-4943-A4B6-B75B1725BCEF}" destId="{A9BE9254-C053-4EAB-8F29-0CEF5AEEC494}" srcOrd="4" destOrd="0" presId="urn:microsoft.com/office/officeart/2008/layout/VerticalCurvedList"/>
    <dgm:cxn modelId="{BACB1B52-6467-479E-8B7E-A5393563B699}" type="presParOf" srcId="{A9BE9254-C053-4EAB-8F29-0CEF5AEEC494}" destId="{D5EA4CD6-8560-493F-8996-3B38ECA26A5D}" srcOrd="0" destOrd="0" presId="urn:microsoft.com/office/officeart/2008/layout/VerticalCurvedList"/>
    <dgm:cxn modelId="{5EFC7B3B-7328-4A97-8675-FBD367210263}" type="presParOf" srcId="{029663F2-6083-4943-A4B6-B75B1725BCEF}" destId="{2AC453B5-CEF3-4FE2-AB06-0646F5A88E84}" srcOrd="5" destOrd="0" presId="urn:microsoft.com/office/officeart/2008/layout/VerticalCurvedList"/>
    <dgm:cxn modelId="{936B5615-7FDB-406B-90E1-9AFABB9432EE}" type="presParOf" srcId="{029663F2-6083-4943-A4B6-B75B1725BCEF}" destId="{1B5A28ED-1C55-46F1-99FA-328BCE561B4A}" srcOrd="6" destOrd="0" presId="urn:microsoft.com/office/officeart/2008/layout/VerticalCurvedList"/>
    <dgm:cxn modelId="{004CB16C-23D9-4CBB-9FEA-0885C70F7211}" type="presParOf" srcId="{1B5A28ED-1C55-46F1-99FA-328BCE561B4A}" destId="{2E10788D-F76E-483E-B3FF-9B6A38A71BF2}" srcOrd="0" destOrd="0" presId="urn:microsoft.com/office/officeart/2008/layout/VerticalCurvedList"/>
    <dgm:cxn modelId="{29C94FA4-38F3-482E-A33E-08306D50D6EE}" type="presParOf" srcId="{029663F2-6083-4943-A4B6-B75B1725BCEF}" destId="{49F3C08A-059A-4944-B0BE-9FED64C38273}" srcOrd="7" destOrd="0" presId="urn:microsoft.com/office/officeart/2008/layout/VerticalCurvedList"/>
    <dgm:cxn modelId="{B83D005C-0D1A-4F3A-82A2-AF0B3F8FF03B}" type="presParOf" srcId="{029663F2-6083-4943-A4B6-B75B1725BCEF}" destId="{31FCCC1D-41B1-4F4D-AD60-B8479B1A58C5}" srcOrd="8" destOrd="0" presId="urn:microsoft.com/office/officeart/2008/layout/VerticalCurvedList"/>
    <dgm:cxn modelId="{158622A1-2943-4A31-BB35-1190871A54CE}"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51578" y="257023"/>
          <a:ext cx="1204121" cy="120412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51578" y="257023"/>
          <a:ext cx="1204121" cy="120412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51578" y="257023"/>
          <a:ext cx="1204121" cy="120412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51578" y="257023"/>
          <a:ext cx="1204121" cy="120412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51578" y="257023"/>
          <a:ext cx="1204121" cy="120412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476544" y="581989"/>
          <a:ext cx="554189" cy="55418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smtClean="0"/>
            <a:t>蠕变性能</a:t>
          </a:r>
          <a:endParaRPr lang="zh-CN" altLang="en-US" sz="1200" kern="1200" dirty="0"/>
        </a:p>
      </dsp:txBody>
      <dsp:txXfrm>
        <a:off x="557703" y="663148"/>
        <a:ext cx="391871" cy="391871"/>
      </dsp:txXfrm>
    </dsp:sp>
    <dsp:sp modelId="{517ABFBA-4E0D-4BE7-B229-3797C115DB4D}">
      <dsp:nvSpPr>
        <dsp:cNvPr id="0" name=""/>
        <dsp:cNvSpPr/>
      </dsp:nvSpPr>
      <dsp:spPr>
        <a:xfrm>
          <a:off x="559673" y="77023"/>
          <a:ext cx="387932" cy="38793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成分</a:t>
          </a:r>
          <a:endParaRPr lang="zh-CN" altLang="en-US" sz="600" kern="1200" dirty="0"/>
        </a:p>
      </dsp:txBody>
      <dsp:txXfrm>
        <a:off x="616484" y="133834"/>
        <a:ext cx="274310" cy="274310"/>
      </dsp:txXfrm>
    </dsp:sp>
    <dsp:sp modelId="{331B85EC-7C50-4F61-806E-5DC3B2D805D8}">
      <dsp:nvSpPr>
        <dsp:cNvPr id="0" name=""/>
        <dsp:cNvSpPr/>
      </dsp:nvSpPr>
      <dsp:spPr>
        <a:xfrm>
          <a:off x="1118984" y="483386"/>
          <a:ext cx="387932" cy="387932"/>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应力</a:t>
          </a:r>
          <a:endParaRPr lang="zh-CN" altLang="en-US" sz="600" kern="1200" dirty="0"/>
        </a:p>
      </dsp:txBody>
      <dsp:txXfrm>
        <a:off x="1175795" y="540197"/>
        <a:ext cx="274310" cy="274310"/>
      </dsp:txXfrm>
    </dsp:sp>
    <dsp:sp modelId="{8FF77C59-D311-4785-BA98-C48284A4260C}">
      <dsp:nvSpPr>
        <dsp:cNvPr id="0" name=""/>
        <dsp:cNvSpPr/>
      </dsp:nvSpPr>
      <dsp:spPr>
        <a:xfrm>
          <a:off x="905346" y="1140897"/>
          <a:ext cx="387932" cy="38793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晶格错配度</a:t>
          </a:r>
          <a:endParaRPr lang="zh-CN" altLang="en-US" sz="600" kern="1200" dirty="0"/>
        </a:p>
      </dsp:txBody>
      <dsp:txXfrm>
        <a:off x="962157" y="1197708"/>
        <a:ext cx="274310" cy="274310"/>
      </dsp:txXfrm>
    </dsp:sp>
    <dsp:sp modelId="{63BBFADA-00AA-4C15-BB20-06DBBDBCCF18}">
      <dsp:nvSpPr>
        <dsp:cNvPr id="0" name=""/>
        <dsp:cNvSpPr/>
      </dsp:nvSpPr>
      <dsp:spPr>
        <a:xfrm>
          <a:off x="213999" y="1140897"/>
          <a:ext cx="387932" cy="387932"/>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温度</a:t>
          </a:r>
          <a:endParaRPr lang="zh-CN" altLang="en-US" sz="600" kern="1200" dirty="0"/>
        </a:p>
      </dsp:txBody>
      <dsp:txXfrm>
        <a:off x="270810" y="1197708"/>
        <a:ext cx="274310" cy="274310"/>
      </dsp:txXfrm>
    </dsp:sp>
    <dsp:sp modelId="{8648740D-CCC2-4679-AEEC-78FD69374AE9}">
      <dsp:nvSpPr>
        <dsp:cNvPr id="0" name=""/>
        <dsp:cNvSpPr/>
      </dsp:nvSpPr>
      <dsp:spPr>
        <a:xfrm>
          <a:off x="361" y="483386"/>
          <a:ext cx="387932" cy="38793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zh-CN" altLang="en-US" sz="600" kern="1200" dirty="0" smtClean="0"/>
            <a:t>其他</a:t>
          </a:r>
          <a:endParaRPr lang="zh-CN" altLang="en-US" sz="600" kern="1200" dirty="0"/>
        </a:p>
      </dsp:txBody>
      <dsp:txXfrm>
        <a:off x="57172" y="540197"/>
        <a:ext cx="274310" cy="274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基于主动学习的多层级特征分析方法</a:t>
          </a:r>
          <a:endParaRPr lang="zh-CN" altLang="en-US" sz="2000" kern="1200" dirty="0">
            <a:solidFill>
              <a:schemeClr val="bg1">
                <a:lumMod val="65000"/>
              </a:schemeClr>
            </a:solidFill>
          </a:endParaRPr>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性能预测方法</a:t>
          </a:r>
          <a:endParaRPr lang="zh-CN" altLang="en-US" sz="2000" b="1" kern="1200" dirty="0">
            <a:solidFill>
              <a:srgbClr val="FF0000"/>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7E8A-CDC8-4699-B163-1CC1FEE2547E}">
      <dsp:nvSpPr>
        <dsp:cNvPr id="0" name=""/>
        <dsp:cNvSpPr/>
      </dsp:nvSpPr>
      <dsp:spPr>
        <a:xfrm>
          <a:off x="0" y="48152"/>
          <a:ext cx="6096000" cy="93073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smtClean="0"/>
            <a:t>方法一及其应用</a:t>
          </a:r>
          <a:endParaRPr lang="zh-CN" altLang="en-US" sz="3700" kern="1200" dirty="0"/>
        </a:p>
      </dsp:txBody>
      <dsp:txXfrm>
        <a:off x="45435" y="93587"/>
        <a:ext cx="6005130" cy="839865"/>
      </dsp:txXfrm>
    </dsp:sp>
    <dsp:sp modelId="{978D2F90-D953-4989-A1C7-6DDAA2C71AEC}">
      <dsp:nvSpPr>
        <dsp:cNvPr id="0" name=""/>
        <dsp:cNvSpPr/>
      </dsp:nvSpPr>
      <dsp:spPr>
        <a:xfrm>
          <a:off x="0" y="978887"/>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smtClean="0"/>
            <a:t>基</a:t>
          </a:r>
          <a:r>
            <a:rPr lang="zh-CN" altLang="en-US" sz="2900" kern="1200" dirty="0" smtClean="0"/>
            <a:t>于聚类的最优回归集成方法</a:t>
          </a:r>
          <a:endParaRPr lang="zh-CN" altLang="en-US" sz="2900" kern="1200" dirty="0"/>
        </a:p>
        <a:p>
          <a:pPr marL="285750" lvl="1" indent="-285750" algn="l" defTabSz="1289050">
            <a:lnSpc>
              <a:spcPct val="90000"/>
            </a:lnSpc>
            <a:spcBef>
              <a:spcPct val="0"/>
            </a:spcBef>
            <a:spcAft>
              <a:spcPct val="20000"/>
            </a:spcAft>
            <a:buChar char="••"/>
          </a:pPr>
          <a:r>
            <a:rPr lang="zh-CN" altLang="en-US" sz="2900" kern="1200" dirty="0" smtClean="0"/>
            <a:t>在蠕变性能预测中的应用</a:t>
          </a:r>
          <a:endParaRPr lang="zh-CN" altLang="en-US" sz="2900" kern="1200" dirty="0"/>
        </a:p>
      </dsp:txBody>
      <dsp:txXfrm>
        <a:off x="0" y="978887"/>
        <a:ext cx="6096000" cy="1053112"/>
      </dsp:txXfrm>
    </dsp:sp>
    <dsp:sp modelId="{37838A74-03AB-4D5B-AC3E-D7D1302F3C18}">
      <dsp:nvSpPr>
        <dsp:cNvPr id="0" name=""/>
        <dsp:cNvSpPr/>
      </dsp:nvSpPr>
      <dsp:spPr>
        <a:xfrm>
          <a:off x="0" y="2032000"/>
          <a:ext cx="6096000" cy="930735"/>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smtClean="0"/>
            <a:t>方法二及其应用</a:t>
          </a:r>
          <a:endParaRPr lang="zh-CN" altLang="en-US" sz="3700" kern="1200" dirty="0"/>
        </a:p>
      </dsp:txBody>
      <dsp:txXfrm>
        <a:off x="45435" y="2077435"/>
        <a:ext cx="6005130" cy="839865"/>
      </dsp:txXfrm>
    </dsp:sp>
    <dsp:sp modelId="{FC4E6FD2-4F4F-4190-8E0C-8FDE72E2C657}">
      <dsp:nvSpPr>
        <dsp:cNvPr id="0" name=""/>
        <dsp:cNvSpPr/>
      </dsp:nvSpPr>
      <dsp:spPr>
        <a:xfrm>
          <a:off x="0" y="2962735"/>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基于多项式回归的形成焓预测</a:t>
          </a:r>
          <a:endParaRPr lang="zh-CN" altLang="en-US" sz="2900" kern="1200" dirty="0">
            <a:solidFill>
              <a:schemeClr val="bg1">
                <a:lumMod val="65000"/>
              </a:schemeClr>
            </a:solidFill>
          </a:endParaRPr>
        </a:p>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基于遗传算法的关联关系挖掘</a:t>
          </a:r>
          <a:endParaRPr lang="zh-CN" altLang="en-US" sz="2900" kern="1200" dirty="0">
            <a:solidFill>
              <a:schemeClr val="bg1">
                <a:lumMod val="65000"/>
              </a:schemeClr>
            </a:solidFill>
          </a:endParaRPr>
        </a:p>
      </dsp:txBody>
      <dsp:txXfrm>
        <a:off x="0" y="2962735"/>
        <a:ext cx="6096000" cy="10531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外文文献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Web of science</a:t>
          </a:r>
        </a:p>
        <a:p>
          <a:pPr lvl="0" algn="ctr" defTabSz="577850">
            <a:lnSpc>
              <a:spcPct val="90000"/>
            </a:lnSpc>
            <a:spcBef>
              <a:spcPct val="0"/>
            </a:spcBef>
            <a:spcAft>
              <a:spcPct val="35000"/>
            </a:spcAft>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中文文献</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a:t>专利</a:t>
          </a:r>
          <a:endParaRPr lang="en-US" altLang="zh-CN" sz="2000" kern="1200" dirty="0"/>
        </a:p>
        <a:p>
          <a:pPr lvl="0" algn="ctr" defTabSz="889000">
            <a:lnSpc>
              <a:spcPct val="90000"/>
            </a:lnSpc>
            <a:spcBef>
              <a:spcPct val="0"/>
            </a:spcBef>
            <a:spcAft>
              <a:spcPct val="35000"/>
            </a:spcAft>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a:t>文献中引用的专利</a:t>
          </a:r>
        </a:p>
      </dsp:txBody>
      <dsp:txXfrm>
        <a:off x="4007685" y="2350809"/>
        <a:ext cx="1137636" cy="6948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5810"/>
          <a:ext cx="1790419" cy="60480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样本构造</a:t>
          </a:r>
        </a:p>
      </dsp:txBody>
      <dsp:txXfrm>
        <a:off x="3937" y="35810"/>
        <a:ext cx="1790419" cy="403200"/>
      </dsp:txXfrm>
    </dsp:sp>
    <dsp:sp modelId="{882AAB93-9174-4C85-BA68-ED05BFC340F9}">
      <dsp:nvSpPr>
        <dsp:cNvPr id="0" name=""/>
        <dsp:cNvSpPr/>
      </dsp:nvSpPr>
      <dsp:spPr>
        <a:xfrm>
          <a:off x="370650" y="43901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目标属性和条件属性的集成</a:t>
          </a:r>
        </a:p>
      </dsp:txBody>
      <dsp:txXfrm>
        <a:off x="394269" y="46262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65778" y="103681"/>
        <a:ext cx="441683" cy="267458"/>
      </dsp:txXfrm>
    </dsp:sp>
    <dsp:sp modelId="{0181AEED-0E55-4451-A246-58F106BA9CA1}">
      <dsp:nvSpPr>
        <dsp:cNvPr id="0" name=""/>
        <dsp:cNvSpPr/>
      </dsp:nvSpPr>
      <dsp:spPr>
        <a:xfrm>
          <a:off x="2880041" y="35810"/>
          <a:ext cx="1790419" cy="60480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a:t>数据</a:t>
          </a:r>
          <a:r>
            <a:rPr lang="zh-CN" altLang="en-US" sz="1400" kern="1200" dirty="0"/>
            <a:t>清洗</a:t>
          </a:r>
        </a:p>
      </dsp:txBody>
      <dsp:txXfrm>
        <a:off x="2880041" y="35810"/>
        <a:ext cx="1790419" cy="403200"/>
      </dsp:txXfrm>
    </dsp:sp>
    <dsp:sp modelId="{1D4DB2AE-16F1-49DF-98B6-13E48EBE43B4}">
      <dsp:nvSpPr>
        <dsp:cNvPr id="0" name=""/>
        <dsp:cNvSpPr/>
      </dsp:nvSpPr>
      <dsp:spPr>
        <a:xfrm>
          <a:off x="3246753" y="43901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空缺值补全</a:t>
          </a:r>
        </a:p>
        <a:p>
          <a:pPr marL="57150" lvl="1" indent="-57150" algn="l" defTabSz="488950">
            <a:lnSpc>
              <a:spcPct val="90000"/>
            </a:lnSpc>
            <a:spcBef>
              <a:spcPct val="0"/>
            </a:spcBef>
            <a:spcAft>
              <a:spcPct val="15000"/>
            </a:spcAft>
            <a:buChar char="••"/>
          </a:pPr>
          <a:r>
            <a:rPr lang="zh-CN" altLang="en-US" sz="1100" kern="1200" dirty="0"/>
            <a:t>删除重要空缺数据</a:t>
          </a:r>
        </a:p>
      </dsp:txBody>
      <dsp:txXfrm>
        <a:off x="3270372" y="46262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941882" y="103681"/>
        <a:ext cx="441683" cy="267458"/>
      </dsp:txXfrm>
    </dsp:sp>
    <dsp:sp modelId="{9E4B3084-4521-4BF6-85F5-D8B2E97C1E9B}">
      <dsp:nvSpPr>
        <dsp:cNvPr id="0" name=""/>
        <dsp:cNvSpPr/>
      </dsp:nvSpPr>
      <dsp:spPr>
        <a:xfrm>
          <a:off x="5756145" y="35810"/>
          <a:ext cx="1790419" cy="60480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kern="1200" dirty="0"/>
            <a:t>数据变换</a:t>
          </a:r>
        </a:p>
      </dsp:txBody>
      <dsp:txXfrm>
        <a:off x="5756145" y="35810"/>
        <a:ext cx="1790419" cy="403200"/>
      </dsp:txXfrm>
    </dsp:sp>
    <dsp:sp modelId="{6340DEB0-987A-4E3E-A4B0-EBCE990AB663}">
      <dsp:nvSpPr>
        <dsp:cNvPr id="0" name=""/>
        <dsp:cNvSpPr/>
      </dsp:nvSpPr>
      <dsp:spPr>
        <a:xfrm>
          <a:off x="6122857" y="43901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归一化处理数据</a:t>
          </a:r>
        </a:p>
      </dsp:txBody>
      <dsp:txXfrm>
        <a:off x="6146476" y="462629"/>
        <a:ext cx="1743181" cy="7591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2230" y="38246"/>
          <a:ext cx="1013967" cy="561600"/>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稀疏性分析</a:t>
          </a:r>
        </a:p>
      </dsp:txBody>
      <dsp:txXfrm>
        <a:off x="2230" y="38246"/>
        <a:ext cx="1013967" cy="374400"/>
      </dsp:txXfrm>
    </dsp:sp>
    <dsp:sp modelId="{882AAB93-9174-4C85-BA68-ED05BFC340F9}">
      <dsp:nvSpPr>
        <dsp:cNvPr id="0" name=""/>
        <dsp:cNvSpPr/>
      </dsp:nvSpPr>
      <dsp:spPr>
        <a:xfrm>
          <a:off x="209910"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处理稀疏性数据</a:t>
          </a:r>
        </a:p>
      </dsp:txBody>
      <dsp:txXfrm>
        <a:off x="231842" y="434579"/>
        <a:ext cx="970103" cy="704936"/>
      </dsp:txXfrm>
    </dsp:sp>
    <dsp:sp modelId="{F1B64CA7-938F-4B73-9595-7BA3E9F58CA4}">
      <dsp:nvSpPr>
        <dsp:cNvPr id="0" name=""/>
        <dsp:cNvSpPr/>
      </dsp:nvSpPr>
      <dsp:spPr>
        <a:xfrm>
          <a:off x="1169911" y="99222"/>
          <a:ext cx="325873" cy="252448"/>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169911" y="149712"/>
        <a:ext cx="250139" cy="151468"/>
      </dsp:txXfrm>
    </dsp:sp>
    <dsp:sp modelId="{9E4B3084-4521-4BF6-85F5-D8B2E97C1E9B}">
      <dsp:nvSpPr>
        <dsp:cNvPr id="0" name=""/>
        <dsp:cNvSpPr/>
      </dsp:nvSpPr>
      <dsp:spPr>
        <a:xfrm>
          <a:off x="1631052" y="38246"/>
          <a:ext cx="1013967" cy="561600"/>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相关性分析</a:t>
          </a:r>
        </a:p>
      </dsp:txBody>
      <dsp:txXfrm>
        <a:off x="1631052" y="38246"/>
        <a:ext cx="1013967" cy="374400"/>
      </dsp:txXfrm>
    </dsp:sp>
    <dsp:sp modelId="{6340DEB0-987A-4E3E-A4B0-EBCE990AB663}">
      <dsp:nvSpPr>
        <dsp:cNvPr id="0" name=""/>
        <dsp:cNvSpPr/>
      </dsp:nvSpPr>
      <dsp:spPr>
        <a:xfrm>
          <a:off x="1838732"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9454"/>
              <a:satOff val="-716"/>
              <a:lumOff val="122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处理不相关属性数据</a:t>
          </a:r>
        </a:p>
      </dsp:txBody>
      <dsp:txXfrm>
        <a:off x="1860664" y="434579"/>
        <a:ext cx="970103" cy="704936"/>
      </dsp:txXfrm>
    </dsp:sp>
    <dsp:sp modelId="{E313F30D-804A-4B7C-A7A9-8E5AE7326E91}">
      <dsp:nvSpPr>
        <dsp:cNvPr id="0" name=""/>
        <dsp:cNvSpPr/>
      </dsp:nvSpPr>
      <dsp:spPr>
        <a:xfrm rot="26427">
          <a:off x="2798733" y="99222"/>
          <a:ext cx="325873" cy="252448"/>
        </a:xfrm>
        <a:prstGeom prst="rightArrow">
          <a:avLst>
            <a:gd name="adj1" fmla="val 60000"/>
            <a:gd name="adj2" fmla="val 50000"/>
          </a:avLst>
        </a:prstGeom>
        <a:solidFill>
          <a:schemeClr val="accent3">
            <a:shade val="90000"/>
            <a:hueOff val="218894"/>
            <a:satOff val="-3532"/>
            <a:lumOff val="21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798734" y="149421"/>
        <a:ext cx="250139" cy="151468"/>
      </dsp:txXfrm>
    </dsp:sp>
    <dsp:sp modelId="{0573E28D-9D38-47ED-95F0-6150F5824CAE}">
      <dsp:nvSpPr>
        <dsp:cNvPr id="0" name=""/>
        <dsp:cNvSpPr/>
      </dsp:nvSpPr>
      <dsp:spPr>
        <a:xfrm>
          <a:off x="3259875" y="38246"/>
          <a:ext cx="1013967" cy="561600"/>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zh-CN" altLang="en-US" sz="1200" kern="1200" dirty="0"/>
            <a:t>冗余性分析</a:t>
          </a:r>
        </a:p>
      </dsp:txBody>
      <dsp:txXfrm>
        <a:off x="3259875" y="38246"/>
        <a:ext cx="1013967" cy="374400"/>
      </dsp:txXfrm>
    </dsp:sp>
    <dsp:sp modelId="{EFD5868C-5F74-49C4-9977-FA2FB395ED45}">
      <dsp:nvSpPr>
        <dsp:cNvPr id="0" name=""/>
        <dsp:cNvSpPr/>
      </dsp:nvSpPr>
      <dsp:spPr>
        <a:xfrm>
          <a:off x="3467555" y="412647"/>
          <a:ext cx="1013967" cy="748800"/>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8907"/>
              <a:satOff val="-1431"/>
              <a:lumOff val="24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处理冗余属性</a:t>
          </a:r>
        </a:p>
      </dsp:txBody>
      <dsp:txXfrm>
        <a:off x="3489487" y="434579"/>
        <a:ext cx="970103" cy="7049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7E8A-CDC8-4699-B163-1CC1FEE2547E}">
      <dsp:nvSpPr>
        <dsp:cNvPr id="0" name=""/>
        <dsp:cNvSpPr/>
      </dsp:nvSpPr>
      <dsp:spPr>
        <a:xfrm>
          <a:off x="0" y="48152"/>
          <a:ext cx="6096000" cy="930735"/>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smtClean="0"/>
            <a:t>方法一及其应用</a:t>
          </a:r>
          <a:endParaRPr lang="zh-CN" altLang="en-US" sz="3700" kern="1200" dirty="0"/>
        </a:p>
      </dsp:txBody>
      <dsp:txXfrm>
        <a:off x="45435" y="93587"/>
        <a:ext cx="6005130" cy="839865"/>
      </dsp:txXfrm>
    </dsp:sp>
    <dsp:sp modelId="{978D2F90-D953-4989-A1C7-6DDAA2C71AEC}">
      <dsp:nvSpPr>
        <dsp:cNvPr id="0" name=""/>
        <dsp:cNvSpPr/>
      </dsp:nvSpPr>
      <dsp:spPr>
        <a:xfrm>
          <a:off x="0" y="978887"/>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基于聚类的最优回归集成方法</a:t>
          </a:r>
          <a:endParaRPr lang="zh-CN" altLang="en-US" sz="2900" kern="1200" dirty="0">
            <a:solidFill>
              <a:schemeClr val="bg1">
                <a:lumMod val="65000"/>
              </a:schemeClr>
            </a:solidFill>
          </a:endParaRPr>
        </a:p>
        <a:p>
          <a:pPr marL="285750" lvl="1" indent="-285750" algn="l" defTabSz="1289050">
            <a:lnSpc>
              <a:spcPct val="90000"/>
            </a:lnSpc>
            <a:spcBef>
              <a:spcPct val="0"/>
            </a:spcBef>
            <a:spcAft>
              <a:spcPct val="20000"/>
            </a:spcAft>
            <a:buChar char="••"/>
          </a:pPr>
          <a:r>
            <a:rPr lang="zh-CN" altLang="en-US" sz="2900" kern="1200" dirty="0" smtClean="0">
              <a:solidFill>
                <a:schemeClr val="bg1">
                  <a:lumMod val="65000"/>
                </a:schemeClr>
              </a:solidFill>
            </a:rPr>
            <a:t>在蠕变性能预测中的应用</a:t>
          </a:r>
          <a:endParaRPr lang="zh-CN" altLang="en-US" sz="2900" kern="1200" dirty="0">
            <a:solidFill>
              <a:schemeClr val="bg1">
                <a:lumMod val="65000"/>
              </a:schemeClr>
            </a:solidFill>
          </a:endParaRPr>
        </a:p>
      </dsp:txBody>
      <dsp:txXfrm>
        <a:off x="0" y="978887"/>
        <a:ext cx="6096000" cy="1053112"/>
      </dsp:txXfrm>
    </dsp:sp>
    <dsp:sp modelId="{37838A74-03AB-4D5B-AC3E-D7D1302F3C18}">
      <dsp:nvSpPr>
        <dsp:cNvPr id="0" name=""/>
        <dsp:cNvSpPr/>
      </dsp:nvSpPr>
      <dsp:spPr>
        <a:xfrm>
          <a:off x="0" y="2032000"/>
          <a:ext cx="6096000" cy="930735"/>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zh-CN" altLang="en-US" sz="3700" kern="1200" dirty="0" smtClean="0"/>
            <a:t>方法二及其应用</a:t>
          </a:r>
          <a:endParaRPr lang="zh-CN" altLang="en-US" sz="3700" kern="1200" dirty="0"/>
        </a:p>
      </dsp:txBody>
      <dsp:txXfrm>
        <a:off x="45435" y="2077435"/>
        <a:ext cx="6005130" cy="839865"/>
      </dsp:txXfrm>
    </dsp:sp>
    <dsp:sp modelId="{FC4E6FD2-4F4F-4190-8E0C-8FDE72E2C657}">
      <dsp:nvSpPr>
        <dsp:cNvPr id="0" name=""/>
        <dsp:cNvSpPr/>
      </dsp:nvSpPr>
      <dsp:spPr>
        <a:xfrm>
          <a:off x="0" y="2962735"/>
          <a:ext cx="6096000" cy="105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smtClean="0"/>
            <a:t>基于多项式回归的形成焓预测</a:t>
          </a:r>
          <a:endParaRPr lang="zh-CN" altLang="en-US" sz="2900" kern="1200" dirty="0"/>
        </a:p>
        <a:p>
          <a:pPr marL="285750" lvl="1" indent="-285750" algn="l" defTabSz="1289050">
            <a:lnSpc>
              <a:spcPct val="90000"/>
            </a:lnSpc>
            <a:spcBef>
              <a:spcPct val="0"/>
            </a:spcBef>
            <a:spcAft>
              <a:spcPct val="20000"/>
            </a:spcAft>
            <a:buChar char="••"/>
          </a:pPr>
          <a:r>
            <a:rPr lang="zh-CN" altLang="en-US" sz="2900" kern="1200" dirty="0" smtClean="0"/>
            <a:t>基于遗传算法的关联关系挖掘</a:t>
          </a:r>
          <a:endParaRPr lang="zh-CN" altLang="en-US" sz="2900" kern="1200" dirty="0"/>
        </a:p>
      </dsp:txBody>
      <dsp:txXfrm>
        <a:off x="0" y="2962735"/>
        <a:ext cx="6096000" cy="10531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0" kern="1200" dirty="0" smtClean="0">
              <a:solidFill>
                <a:schemeClr val="bg1"/>
              </a:solidFill>
            </a:rPr>
            <a:t>基于主动学习的多层级特征分析方法</a:t>
          </a:r>
          <a:endParaRPr lang="zh-CN" altLang="en-US" sz="2000" b="0" kern="1200" dirty="0">
            <a:solidFill>
              <a:schemeClr val="bg1"/>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solidFill>
            </a:rPr>
            <a:t>性能预测方法</a:t>
          </a:r>
          <a:endParaRPr lang="zh-CN" altLang="en-US" sz="2000" kern="1200" dirty="0">
            <a:solidFill>
              <a:schemeClr val="bg1"/>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2.</a:t>
          </a:r>
          <a:r>
            <a:rPr lang="zh-CN" altLang="en-US" sz="3400" kern="1200" dirty="0" smtClean="0"/>
            <a:t>最新工</a:t>
          </a:r>
          <a:r>
            <a:rPr lang="zh-CN" altLang="en-US" sz="3400" kern="1200" dirty="0"/>
            <a:t>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altLang="zh-CN" sz="3400" kern="1200" dirty="0" smtClean="0"/>
            <a:t>3.</a:t>
          </a:r>
          <a:r>
            <a:rPr lang="zh-CN" altLang="en-US" sz="3400" kern="1200" dirty="0" smtClean="0"/>
            <a:t>未来工作</a:t>
          </a:r>
          <a:r>
            <a:rPr lang="zh-Hans" altLang="en-US" sz="3400" b="0" kern="1200" dirty="0" smtClean="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数据驱动的机器学习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3340" rIns="53340" bIns="53340" numCol="1" spcCol="1270" anchor="ctr" anchorCtr="0">
          <a:noAutofit/>
        </a:bodyPr>
        <a:lstStyle/>
        <a:p>
          <a:pPr lvl="0" algn="l" defTabSz="933450">
            <a:lnSpc>
              <a:spcPct val="90000"/>
            </a:lnSpc>
            <a:spcBef>
              <a:spcPct val="0"/>
            </a:spcBef>
            <a:spcAft>
              <a:spcPct val="35000"/>
            </a:spcAft>
          </a:pPr>
          <a:r>
            <a:rPr lang="zh-CN" altLang="en-US" sz="2100" kern="1200" dirty="0" smtClean="0"/>
            <a:t>数据驱动的机器学习</a:t>
          </a:r>
          <a:r>
            <a:rPr lang="en-US" altLang="zh-CN" sz="2100" kern="1200" dirty="0" smtClean="0"/>
            <a:t>/</a:t>
          </a:r>
          <a:r>
            <a:rPr lang="zh-CN" altLang="en-US" sz="2100" kern="1200" dirty="0" smtClean="0"/>
            <a:t>数据挖掘算法研究</a:t>
          </a:r>
          <a:endParaRPr lang="zh-CN" altLang="en-US" sz="21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基于主动学习的多层级特征分析方法</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性能预测方法</a:t>
          </a:r>
          <a:endParaRPr lang="zh-CN" altLang="en-US" sz="2000" kern="1200" dirty="0"/>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smtClean="0"/>
            <a:t>特征降维</a:t>
          </a:r>
          <a:endParaRPr lang="zh-CN" altLang="en-US" sz="1100" kern="1200" dirty="0"/>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主成分分析（</a:t>
          </a:r>
          <a:r>
            <a:rPr lang="en-US" altLang="zh-CN" sz="1100" kern="1200" dirty="0" smtClean="0"/>
            <a:t>PCA</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因子分析（</a:t>
          </a:r>
          <a:r>
            <a:rPr lang="en-US" altLang="zh-CN" sz="1100" kern="1200" dirty="0" smtClean="0"/>
            <a:t>FA</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奇异值分解（</a:t>
          </a:r>
          <a:r>
            <a:rPr lang="en-US" altLang="zh-CN" sz="1100" kern="1200" dirty="0" smtClean="0"/>
            <a:t>SVD</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方差分数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卡方检验</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皮尔逊相关系数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最大信息系数</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信息增益</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互信息</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Lasso/Ridge</a:t>
          </a:r>
          <a:r>
            <a:rPr lang="zh-CN" altLang="en-US" sz="1100" kern="1200" dirty="0" smtClean="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随机森林</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a:t>
          </a:r>
          <a:r>
            <a:rPr lang="zh-CN" altLang="en-US" sz="1100" kern="1200" dirty="0" smtClean="0"/>
            <a:t>式回归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弹性网络</a:t>
          </a:r>
          <a:r>
            <a:rPr lang="zh-CN" altLang="en-US" sz="1100" kern="1200" smtClean="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a:t>
          </a:r>
          <a:r>
            <a:rPr lang="zh-CN" altLang="en-US" sz="1100" kern="1200" dirty="0" smtClean="0"/>
            <a:t>归（</a:t>
          </a:r>
          <a:r>
            <a:rPr lang="en-US" altLang="zh-CN" sz="1100" kern="1200" dirty="0" smtClean="0"/>
            <a:t>SVR</a:t>
          </a:r>
          <a:r>
            <a:rPr lang="zh-CN" altLang="en-US" sz="1100" kern="1200" dirty="0" smtClean="0"/>
            <a:t>）</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a:t>
          </a:r>
          <a:r>
            <a:rPr lang="zh-CN" altLang="en-US" sz="1100" kern="1200" dirty="0" smtClean="0"/>
            <a:t>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高斯过程回归</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Adaboost</a:t>
          </a:r>
          <a:r>
            <a:rPr lang="zh-CN" altLang="en-US" sz="1100" kern="1200" dirty="0" smtClean="0"/>
            <a:t>回归</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smtClean="0"/>
            <a:t>Kmodels</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smtClean="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smtClean="0"/>
            <a:t>GMM/FCM</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PCCA</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DIANA/AGNES</a:t>
          </a:r>
          <a:r>
            <a:rPr lang="zh-CN" altLang="en-US" sz="1100" kern="1200" dirty="0" smtClean="0"/>
            <a:t>聚类</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smtClean="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粒子群优化</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816195" y="1586071"/>
        <a:ext cx="1758471" cy="229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数据采集和存储</a:t>
          </a:r>
          <a:endParaRPr lang="zh-CN" altLang="en-US" sz="2400" kern="1200" dirty="0"/>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a:t>
          </a:r>
          <a:r>
            <a:rPr lang="en-US" altLang="zh-CN" sz="2400" kern="1200" dirty="0" smtClean="0"/>
            <a:t>/</a:t>
          </a:r>
          <a:r>
            <a:rPr lang="zh-CN" altLang="en-US" sz="2400" kern="1200" dirty="0" smtClean="0"/>
            <a:t>数据挖掘算法研究</a:t>
          </a:r>
          <a:endParaRPr lang="zh-CN" altLang="en-US" sz="2400" kern="1200" dirty="0"/>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57521" y="2809390"/>
          <a:ext cx="5299805" cy="11510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lvl="0" algn="l" defTabSz="889000">
            <a:lnSpc>
              <a:spcPct val="90000"/>
            </a:lnSpc>
            <a:spcBef>
              <a:spcPct val="0"/>
            </a:spcBef>
            <a:spcAft>
              <a:spcPct val="35000"/>
            </a:spcAft>
          </a:pPr>
          <a:r>
            <a:rPr lang="zh-CN" altLang="en-US" sz="2000" kern="1200" dirty="0" smtClean="0"/>
            <a:t>面向高温合金的机器学习方法及其应用</a:t>
          </a:r>
          <a:endParaRPr lang="zh-CN" altLang="en-US" sz="2000" kern="1200" dirty="0"/>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rPr>
            <a:t>基于主动学习的多层级特征分析方法</a:t>
          </a:r>
          <a:endParaRPr lang="zh-CN" altLang="en-US" sz="2000" b="1" kern="1200" dirty="0">
            <a:solidFill>
              <a:srgbClr val="FF0000"/>
            </a:solidFill>
          </a:endParaRPr>
        </a:p>
        <a:p>
          <a:pPr marL="228600" lvl="1" indent="-228600" algn="l" defTabSz="889000">
            <a:lnSpc>
              <a:spcPct val="90000"/>
            </a:lnSpc>
            <a:spcBef>
              <a:spcPct val="0"/>
            </a:spcBef>
            <a:spcAft>
              <a:spcPct val="15000"/>
            </a:spcAft>
            <a:buChar char="••"/>
          </a:pPr>
          <a:r>
            <a:rPr lang="zh-CN" altLang="en-US" sz="2000" kern="1200" dirty="0" smtClean="0">
              <a:solidFill>
                <a:schemeClr val="bg1">
                  <a:lumMod val="65000"/>
                </a:schemeClr>
              </a:solidFill>
            </a:rPr>
            <a:t>性能预测方法</a:t>
          </a:r>
          <a:endParaRPr lang="zh-CN" altLang="en-US" sz="2000" kern="1200" dirty="0">
            <a:solidFill>
              <a:schemeClr val="bg1">
                <a:lumMod val="65000"/>
              </a:schemeClr>
            </a:solidFill>
          </a:endParaRPr>
        </a:p>
      </dsp:txBody>
      <dsp:txXfrm>
        <a:off x="1157521" y="2809390"/>
        <a:ext cx="5299805" cy="1151050"/>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平</a:t>
          </a:r>
          <a:r>
            <a:rPr lang="zh-CN" altLang="en-US" sz="2400" kern="1200" dirty="0" smtClean="0"/>
            <a:t>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2018/6/18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14</a:t>
            </a:fld>
            <a:endParaRPr lang="zh-CN" altLang="en-US"/>
          </a:p>
        </p:txBody>
      </p:sp>
    </p:spTree>
    <p:extLst>
      <p:ext uri="{BB962C8B-B14F-4D97-AF65-F5344CB8AC3E}">
        <p14:creationId xmlns:p14="http://schemas.microsoft.com/office/powerpoint/2010/main" val="42132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1874378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16</a:t>
            </a:fld>
            <a:endParaRPr lang="zh-CN" altLang="en-US"/>
          </a:p>
        </p:txBody>
      </p:sp>
    </p:spTree>
    <p:extLst>
      <p:ext uri="{BB962C8B-B14F-4D97-AF65-F5344CB8AC3E}">
        <p14:creationId xmlns:p14="http://schemas.microsoft.com/office/powerpoint/2010/main" val="85168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17</a:t>
            </a:fld>
            <a:endParaRPr lang="zh-CN" altLang="en-US"/>
          </a:p>
        </p:txBody>
      </p:sp>
    </p:spTree>
    <p:extLst>
      <p:ext uri="{BB962C8B-B14F-4D97-AF65-F5344CB8AC3E}">
        <p14:creationId xmlns:p14="http://schemas.microsoft.com/office/powerpoint/2010/main" val="157068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72792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smtClean="0">
                <a:solidFill>
                  <a:schemeClr val="tx1"/>
                </a:solidFill>
                <a:effectLst/>
                <a:latin typeface="+mn-lt"/>
                <a:ea typeface="+mn-ea"/>
                <a:cs typeface="+mn-cs"/>
              </a:rPr>
              <a:t>Lasso[70]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Random Forest[71]</a:t>
            </a:r>
            <a:r>
              <a:rPr lang="zh-CN" altLang="zh-CN" sz="1200" kern="1200" dirty="0" smtClean="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19</a:t>
            </a:fld>
            <a:endParaRPr lang="zh-CN" altLang="en-US"/>
          </a:p>
        </p:txBody>
      </p:sp>
    </p:spTree>
    <p:extLst>
      <p:ext uri="{BB962C8B-B14F-4D97-AF65-F5344CB8AC3E}">
        <p14:creationId xmlns:p14="http://schemas.microsoft.com/office/powerpoint/2010/main" val="207725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102274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483398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23</a:t>
            </a:fld>
            <a:endParaRPr lang="zh-CN" altLang="en-US"/>
          </a:p>
        </p:txBody>
      </p:sp>
    </p:spTree>
    <p:extLst>
      <p:ext uri="{BB962C8B-B14F-4D97-AF65-F5344CB8AC3E}">
        <p14:creationId xmlns:p14="http://schemas.microsoft.com/office/powerpoint/2010/main" val="231877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00" dirty="0"/>
              <a:t>第一点：虽然整体预测精度提升了，但聚类在聚积相似样本的同时，也割裂了个别离群点与整体之间本来就弱的关系，使得在预测离群点时精度偏低，所以后期还需找到有效的能检测出离群点的方法；</a:t>
            </a:r>
            <a:endParaRPr lang="en-US" altLang="zh-CN" sz="500" dirty="0"/>
          </a:p>
          <a:p>
            <a:r>
              <a:rPr lang="zh-CN" altLang="en-US" sz="500" dirty="0"/>
              <a:t>第二点</a:t>
            </a:r>
            <a:r>
              <a:rPr lang="zh-CN" altLang="en-US" sz="800" kern="100" dirty="0">
                <a:latin typeface="Times New Roman" panose="02020603050405020304" pitchFamily="18" charset="0"/>
                <a:cs typeface="Times New Roman" panose="02020603050405020304" pitchFamily="18" charset="0"/>
              </a:rPr>
              <a:t>依然存在例如</a:t>
            </a:r>
            <a:r>
              <a:rPr lang="en-US" altLang="zh-CN" sz="800" kern="100" dirty="0">
                <a:latin typeface="Times New Roman" panose="02020603050405020304" pitchFamily="18" charset="0"/>
                <a:cs typeface="Times New Roman" panose="02020603050405020304" pitchFamily="18" charset="0"/>
              </a:rPr>
              <a:t>cluster_7</a:t>
            </a:r>
            <a:r>
              <a:rPr lang="zh-CN" altLang="en-US" sz="800" kern="100" dirty="0">
                <a:latin typeface="Times New Roman" panose="02020603050405020304" pitchFamily="18" charset="0"/>
                <a:cs typeface="Times New Roman" panose="02020603050405020304" pitchFamily="18" charset="0"/>
              </a:rPr>
              <a:t>的预测精度相对较低，除了高维小样本的问题，</a:t>
            </a:r>
            <a:r>
              <a:rPr lang="zh-CN" altLang="en-US" sz="800" b="1" kern="100" dirty="0">
                <a:solidFill>
                  <a:srgbClr val="FFFF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如扩散、晶格常数和层错能等</a:t>
            </a:r>
            <a:r>
              <a:rPr lang="en-US" altLang="zh-CN" sz="800" b="1" kern="100" dirty="0">
                <a:solidFill>
                  <a:srgbClr val="FFFF00"/>
                </a:solidFill>
                <a:latin typeface="Times New Roman" panose="02020603050405020304" pitchFamily="18" charset="0"/>
                <a:cs typeface="Times New Roman" panose="02020603050405020304" pitchFamily="18" charset="0"/>
              </a:rPr>
              <a:t>)</a:t>
            </a:r>
            <a:r>
              <a:rPr lang="zh-CN" altLang="en-US" sz="800" b="1" kern="100" dirty="0">
                <a:solidFill>
                  <a:srgbClr val="FFFF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5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150832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1208254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383624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EMTO-CPA</a:t>
            </a:r>
            <a:r>
              <a:rPr lang="zh-CN" altLang="en-US" dirty="0" smtClean="0"/>
              <a:t>是基于</a:t>
            </a:r>
            <a:r>
              <a:rPr lang="en-US" altLang="zh-CN" dirty="0" smtClean="0"/>
              <a:t>DFT</a:t>
            </a:r>
            <a:r>
              <a:rPr lang="zh-CN" altLang="en-US" dirty="0" smtClean="0"/>
              <a:t>的一种针对无序体系合金的第一性原理计算方法，可以用来计算晶格常数、弹性常数、形成焓等参量。</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633252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36</a:t>
            </a:fld>
            <a:endParaRPr lang="zh-CN" altLang="en-US"/>
          </a:p>
        </p:txBody>
      </p:sp>
    </p:spTree>
    <p:extLst>
      <p:ext uri="{BB962C8B-B14F-4D97-AF65-F5344CB8AC3E}">
        <p14:creationId xmlns:p14="http://schemas.microsoft.com/office/powerpoint/2010/main" val="2419982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2051295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38</a:t>
            </a:fld>
            <a:endParaRPr lang="zh-CN" altLang="en-US"/>
          </a:p>
        </p:txBody>
      </p:sp>
    </p:spTree>
    <p:extLst>
      <p:ext uri="{BB962C8B-B14F-4D97-AF65-F5344CB8AC3E}">
        <p14:creationId xmlns:p14="http://schemas.microsoft.com/office/powerpoint/2010/main" val="45184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39</a:t>
            </a:fld>
            <a:endParaRPr lang="zh-CN" altLang="en-US"/>
          </a:p>
        </p:txBody>
      </p:sp>
    </p:spTree>
    <p:extLst>
      <p:ext uri="{BB962C8B-B14F-4D97-AF65-F5344CB8AC3E}">
        <p14:creationId xmlns:p14="http://schemas.microsoft.com/office/powerpoint/2010/main" val="512729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40</a:t>
            </a:fld>
            <a:endParaRPr lang="zh-CN" altLang="en-US"/>
          </a:p>
        </p:txBody>
      </p:sp>
    </p:spTree>
    <p:extLst>
      <p:ext uri="{BB962C8B-B14F-4D97-AF65-F5344CB8AC3E}">
        <p14:creationId xmlns:p14="http://schemas.microsoft.com/office/powerpoint/2010/main" val="96005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41</a:t>
            </a:fld>
            <a:endParaRPr lang="zh-CN" altLang="en-US"/>
          </a:p>
        </p:txBody>
      </p:sp>
    </p:spTree>
    <p:extLst>
      <p:ext uri="{BB962C8B-B14F-4D97-AF65-F5344CB8AC3E}">
        <p14:creationId xmlns:p14="http://schemas.microsoft.com/office/powerpoint/2010/main" val="288703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42</a:t>
            </a:fld>
            <a:endParaRPr lang="zh-CN" altLang="en-US"/>
          </a:p>
        </p:txBody>
      </p:sp>
    </p:spTree>
    <p:extLst>
      <p:ext uri="{BB962C8B-B14F-4D97-AF65-F5344CB8AC3E}">
        <p14:creationId xmlns:p14="http://schemas.microsoft.com/office/powerpoint/2010/main" val="200493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43</a:t>
            </a:fld>
            <a:endParaRPr lang="zh-CN" altLang="en-US"/>
          </a:p>
        </p:txBody>
      </p:sp>
    </p:spTree>
    <p:extLst>
      <p:ext uri="{BB962C8B-B14F-4D97-AF65-F5344CB8AC3E}">
        <p14:creationId xmlns:p14="http://schemas.microsoft.com/office/powerpoint/2010/main" val="88573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44</a:t>
            </a:fld>
            <a:endParaRPr lang="zh-CN" altLang="en-US"/>
          </a:p>
        </p:txBody>
      </p:sp>
    </p:spTree>
    <p:extLst>
      <p:ext uri="{BB962C8B-B14F-4D97-AF65-F5344CB8AC3E}">
        <p14:creationId xmlns:p14="http://schemas.microsoft.com/office/powerpoint/2010/main" val="3229696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53</a:t>
            </a:fld>
            <a:endParaRPr lang="zh-CN" altLang="en-US"/>
          </a:p>
        </p:txBody>
      </p:sp>
    </p:spTree>
    <p:extLst>
      <p:ext uri="{BB962C8B-B14F-4D97-AF65-F5344CB8AC3E}">
        <p14:creationId xmlns:p14="http://schemas.microsoft.com/office/powerpoint/2010/main" val="133826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55</a:t>
            </a:fld>
            <a:endParaRPr lang="zh-CN" altLang="en-US"/>
          </a:p>
        </p:txBody>
      </p:sp>
    </p:spTree>
    <p:extLst>
      <p:ext uri="{BB962C8B-B14F-4D97-AF65-F5344CB8AC3E}">
        <p14:creationId xmlns:p14="http://schemas.microsoft.com/office/powerpoint/2010/main" val="3106337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6</a:t>
            </a:fld>
            <a:endParaRPr lang="zh-CN" altLang="en-US"/>
          </a:p>
        </p:txBody>
      </p:sp>
    </p:spTree>
    <p:extLst>
      <p:ext uri="{BB962C8B-B14F-4D97-AF65-F5344CB8AC3E}">
        <p14:creationId xmlns:p14="http://schemas.microsoft.com/office/powerpoint/2010/main" val="22115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0890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826990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5182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31.png"/><Relationship Id="rId7" Type="http://schemas.openxmlformats.org/officeDocument/2006/relationships/diagramLayout" Target="../diagrams/layout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34.png"/><Relationship Id="rId5" Type="http://schemas.openxmlformats.org/officeDocument/2006/relationships/image" Target="../media/image33.png"/><Relationship Id="rId10" Type="http://schemas.microsoft.com/office/2007/relationships/diagramDrawing" Target="../diagrams/drawing10.xml"/><Relationship Id="rId4" Type="http://schemas.openxmlformats.org/officeDocument/2006/relationships/image" Target="../media/image32.png"/><Relationship Id="rId9" Type="http://schemas.openxmlformats.org/officeDocument/2006/relationships/diagramColors" Target="../diagrams/colors10.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39.emf"/><Relationship Id="rId17"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38.emf"/><Relationship Id="rId5" Type="http://schemas.openxmlformats.org/officeDocument/2006/relationships/diagramQuickStyle" Target="../diagrams/quickStyle11.xml"/><Relationship Id="rId15" Type="http://schemas.openxmlformats.org/officeDocument/2006/relationships/slide" Target="slide56.xml"/><Relationship Id="rId10" Type="http://schemas.openxmlformats.org/officeDocument/2006/relationships/image" Target="../media/image37.emf"/><Relationship Id="rId4" Type="http://schemas.openxmlformats.org/officeDocument/2006/relationships/diagramLayout" Target="../diagrams/layout11.xml"/><Relationship Id="rId9" Type="http://schemas.openxmlformats.org/officeDocument/2006/relationships/image" Target="../media/image36.emf"/><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image" Target="../media/image60.png"/><Relationship Id="rId3" Type="http://schemas.openxmlformats.org/officeDocument/2006/relationships/notesSlide" Target="../notesSlides/notesSlide18.xml"/><Relationship Id="rId7" Type="http://schemas.openxmlformats.org/officeDocument/2006/relationships/diagramQuickStyle" Target="../diagrams/quickStyle14.xml"/><Relationship Id="rId12"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4.xml"/><Relationship Id="rId11" Type="http://schemas.openxmlformats.org/officeDocument/2006/relationships/image" Target="../media/image58.png"/><Relationship Id="rId5" Type="http://schemas.openxmlformats.org/officeDocument/2006/relationships/diagramData" Target="../diagrams/data14.xml"/><Relationship Id="rId15" Type="http://schemas.openxmlformats.org/officeDocument/2006/relationships/image" Target="../media/image55.emf"/><Relationship Id="rId10" Type="http://schemas.openxmlformats.org/officeDocument/2006/relationships/image" Target="../media/image57.png"/><Relationship Id="rId4" Type="http://schemas.openxmlformats.org/officeDocument/2006/relationships/image" Target="../media/image56.png"/><Relationship Id="rId9" Type="http://schemas.microsoft.com/office/2007/relationships/diagramDrawing" Target="../diagrams/drawing14.xml"/><Relationship Id="rId1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15.xml"/><Relationship Id="rId7" Type="http://schemas.openxmlformats.org/officeDocument/2006/relationships/image" Target="../media/image6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 Target="slide59.xml"/><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42.png"/><Relationship Id="rId2" Type="http://schemas.openxmlformats.org/officeDocument/2006/relationships/image" Target="../media/image72.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image" Target="../media/image78.png"/><Relationship Id="rId5" Type="http://schemas.microsoft.com/office/2007/relationships/hdphoto" Target="../media/hdphoto1.wdp"/><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26.png"/><Relationship Id="rId14"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8.png"/><Relationship Id="rId7" Type="http://schemas.openxmlformats.org/officeDocument/2006/relationships/image" Target="../media/image8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16.xml"/><Relationship Id="rId7" Type="http://schemas.openxmlformats.org/officeDocument/2006/relationships/chart" Target="../charts/chart1.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10" Type="http://schemas.openxmlformats.org/officeDocument/2006/relationships/image" Target="../media/image49.png"/><Relationship Id="rId4" Type="http://schemas.openxmlformats.org/officeDocument/2006/relationships/diagramQuickStyle" Target="../diagrams/quickStyle16.xml"/><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56.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slide" Target="slide28.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28.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r>
              <a:rPr lang="en-US" altLang="zh-CN" b="1" dirty="0">
                <a:solidFill>
                  <a:schemeClr val="tx1"/>
                </a:solidFill>
              </a:rPr>
              <a:t/>
            </a:r>
            <a:br>
              <a:rPr lang="en-US" altLang="zh-CN" b="1" dirty="0">
                <a:solidFill>
                  <a:schemeClr val="tx1"/>
                </a:solidFill>
              </a:rPr>
            </a:br>
            <a:r>
              <a:rPr lang="zh-CN" altLang="en-US" b="1" dirty="0">
                <a:solidFill>
                  <a:schemeClr val="tx1"/>
                </a:solidFill>
              </a:rPr>
              <a:t>镍基单晶高温合金材料</a:t>
            </a:r>
            <a:r>
              <a:rPr lang="en-US" altLang="zh-CN" b="1" dirty="0">
                <a:solidFill>
                  <a:schemeClr val="tx1"/>
                </a:solidFill>
              </a:rPr>
              <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a:t>
            </a:r>
            <a:r>
              <a:rPr lang="zh-CN" altLang="en-US" sz="2400" dirty="0" smtClean="0"/>
              <a:t>学   施</a:t>
            </a:r>
            <a:r>
              <a:rPr lang="zh-CN" altLang="en-US" sz="2400" dirty="0"/>
              <a:t>思</a:t>
            </a:r>
            <a:r>
              <a:rPr lang="zh-CN" altLang="en-US" sz="2400" dirty="0" smtClean="0"/>
              <a:t>齐、刘悦、鲁晓刚</a:t>
            </a:r>
            <a:endParaRPr lang="en-US" altLang="zh-CN" sz="2400" dirty="0"/>
          </a:p>
          <a:p>
            <a:pPr eaLnBrk="1" hangingPunct="1"/>
            <a:fld id="{CC69852C-4AA5-48D6-969A-322DEAAD4E07}" type="datetime2">
              <a:rPr lang="zh-CN" altLang="en-US" sz="2400" smtClean="0"/>
              <a:t>2018年6月18日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smtClean="0">
                <a:solidFill>
                  <a:srgbClr val="FF0000"/>
                </a:solidFill>
              </a:rPr>
              <a:t>1. </a:t>
            </a:r>
            <a:r>
              <a:rPr lang="zh-CN" altLang="en-US" sz="2400" dirty="0" smtClean="0">
                <a:solidFill>
                  <a:srgbClr val="FF0000"/>
                </a:solidFill>
              </a:rPr>
              <a:t>算法规范</a:t>
            </a:r>
            <a:endParaRPr lang="zh-CN" altLang="en-US" sz="2400" dirty="0">
              <a:solidFill>
                <a:srgbClr val="FF0000"/>
              </a:solidFill>
            </a:endParaRPr>
          </a:p>
        </p:txBody>
      </p:sp>
      <p:grpSp>
        <p:nvGrpSpPr>
          <p:cNvPr id="27" name="组合 26">
            <a:extLst>
              <a:ext uri="{FF2B5EF4-FFF2-40B4-BE49-F238E27FC236}">
                <a16:creationId xmlns="" xmlns:a16="http://schemas.microsoft.com/office/drawing/2014/main"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 xmlns:a16="http://schemas.microsoft.com/office/drawing/2014/main"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 xmlns:a16="http://schemas.microsoft.com/office/drawing/2014/main"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 xmlns:a16="http://schemas.microsoft.com/office/drawing/2014/main"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 xmlns:a16="http://schemas.microsoft.com/office/drawing/2014/main"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 xmlns:a16="http://schemas.microsoft.com/office/drawing/2014/main"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 xmlns:a16="http://schemas.microsoft.com/office/drawing/2014/main"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 xmlns:a16="http://schemas.microsoft.com/office/drawing/2014/main"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 xmlns:a16="http://schemas.microsoft.com/office/drawing/2014/main"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 xmlns:a16="http://schemas.microsoft.com/office/drawing/2014/main"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 xmlns:a16="http://schemas.microsoft.com/office/drawing/2014/main"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 xmlns:a16="http://schemas.microsoft.com/office/drawing/2014/main"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 xmlns:a16="http://schemas.microsoft.com/office/drawing/2014/main"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 xmlns:a16="http://schemas.microsoft.com/office/drawing/2014/main"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 xmlns:a16="http://schemas.microsoft.com/office/drawing/2014/main"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 xmlns:a16="http://schemas.microsoft.com/office/drawing/2014/main"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 xmlns:a16="http://schemas.microsoft.com/office/drawing/2014/main"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ext uri="{D42A27DB-BD31-4B8C-83A1-F6EECF244321}">
                <p14:modId xmlns:p14="http://schemas.microsoft.com/office/powerpoint/2010/main" val="2582237007"/>
              </p:ext>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smtClean="0">
                <a:solidFill>
                  <a:srgbClr val="FF0000"/>
                </a:solidFill>
              </a:rPr>
              <a:t>算法分类树</a:t>
            </a:r>
            <a:endParaRPr lang="zh-CN" altLang="en-US" sz="2000" b="1" dirty="0">
              <a:solidFill>
                <a:srgbClr val="FF0000"/>
              </a:solidFill>
            </a:endParaRP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a:t>
            </a:r>
            <a:r>
              <a:rPr lang="zh-CN" altLang="en-US" b="1" dirty="0" smtClean="0">
                <a:solidFill>
                  <a:srgbClr val="FF0000"/>
                </a:solidFill>
              </a:rPr>
              <a:t>法分类树</a:t>
            </a:r>
            <a:r>
              <a:rPr lang="zh-CN" altLang="en-US" b="1" dirty="0" smtClean="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smtClean="0">
              <a:solidFill>
                <a:schemeClr val="tx1"/>
              </a:solidFill>
            </a:endParaRPr>
          </a:p>
          <a:p>
            <a:r>
              <a:rPr lang="zh-CN" altLang="en-US" b="1" dirty="0">
                <a:solidFill>
                  <a:srgbClr val="FF0000"/>
                </a:solidFill>
              </a:rPr>
              <a:t>存</a:t>
            </a:r>
            <a:r>
              <a:rPr lang="zh-CN" altLang="en-US" b="1" dirty="0" smtClean="0">
                <a:solidFill>
                  <a:srgbClr val="FF0000"/>
                </a:solidFill>
              </a:rPr>
              <a:t>在问题：</a:t>
            </a:r>
            <a:r>
              <a:rPr lang="zh-CN" altLang="en-US" b="1" dirty="0" smtClean="0">
                <a:solidFill>
                  <a:schemeClr val="tx1"/>
                </a:solidFill>
              </a:rPr>
              <a:t>算法分类树虽然直观清晰地展示了各种机器学习算法的分类情况以及其应用场景，但并没有给出各种算法的具体实现流程，因此我们接下来提</a:t>
            </a:r>
            <a:r>
              <a:rPr lang="zh-CN" altLang="en-US" b="1" dirty="0">
                <a:solidFill>
                  <a:schemeClr val="tx1"/>
                </a:solidFill>
              </a:rPr>
              <a:t>出</a:t>
            </a:r>
            <a:r>
              <a:rPr lang="zh-CN" altLang="en-US" b="1" dirty="0" smtClean="0">
                <a:solidFill>
                  <a:schemeClr val="tx1"/>
                </a:solidFill>
              </a:rPr>
              <a:t>了</a:t>
            </a:r>
            <a:r>
              <a:rPr lang="zh-CN" altLang="en-US" b="1" dirty="0" smtClean="0">
                <a:solidFill>
                  <a:srgbClr val="FF0000"/>
                </a:solidFill>
              </a:rPr>
              <a:t>数据驱动的机器学习算法实现流程</a:t>
            </a:r>
            <a:r>
              <a:rPr lang="zh-CN" altLang="en-US" b="1" dirty="0" smtClean="0">
                <a:solidFill>
                  <a:schemeClr val="tx1"/>
                </a:solidFill>
              </a:rPr>
              <a:t>。</a:t>
            </a:r>
            <a:endParaRPr lang="en-US" altLang="zh-CN" b="1" dirty="0" smtClean="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9E3D6E7-B979-4D74-9884-20523AF47D48}"/>
              </a:ext>
            </a:extLst>
          </p:cNvPr>
          <p:cNvSpPr>
            <a:spLocks noGrp="1"/>
          </p:cNvSpPr>
          <p:nvPr>
            <p:ph type="title"/>
          </p:nvPr>
        </p:nvSpPr>
        <p:spPr>
          <a:xfrm>
            <a:off x="914400" y="0"/>
            <a:ext cx="8229600" cy="796950"/>
          </a:xfrm>
        </p:spPr>
        <p:txBody>
          <a:bodyPr>
            <a:normAutofit/>
          </a:bodyPr>
          <a:lstStyle/>
          <a:p>
            <a:r>
              <a:rPr lang="en-US" altLang="zh-CN" sz="2400" dirty="0" smtClean="0">
                <a:solidFill>
                  <a:srgbClr val="FF0000"/>
                </a:solidFill>
              </a:rPr>
              <a:t>3. </a:t>
            </a:r>
            <a:r>
              <a:rPr lang="zh-CN" altLang="en-US" sz="2400" dirty="0" smtClean="0">
                <a:solidFill>
                  <a:srgbClr val="FF0000"/>
                </a:solidFill>
              </a:rPr>
              <a:t>数据驱动的机器学习算法流程实现</a:t>
            </a:r>
            <a:endParaRPr lang="zh-CN" altLang="en-US" sz="2400" dirty="0">
              <a:solidFill>
                <a:srgbClr val="FF0000"/>
              </a:solidFill>
            </a:endParaRPr>
          </a:p>
        </p:txBody>
      </p:sp>
      <p:sp>
        <p:nvSpPr>
          <p:cNvPr id="4" name="矩形 3">
            <a:extLst>
              <a:ext uri="{FF2B5EF4-FFF2-40B4-BE49-F238E27FC236}">
                <a16:creationId xmlns="" xmlns:a16="http://schemas.microsoft.com/office/drawing/2014/main" id="{807C1185-0626-4F45-A65E-E615168E6246}"/>
              </a:ext>
            </a:extLst>
          </p:cNvPr>
          <p:cNvSpPr/>
          <p:nvPr/>
        </p:nvSpPr>
        <p:spPr>
          <a:xfrm>
            <a:off x="114839" y="852667"/>
            <a:ext cx="8984435" cy="58720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 xmlns:a16="http://schemas.microsoft.com/office/drawing/2014/main" id="{13C29DCA-66C1-4D19-8460-5BE52195D4D9}"/>
              </a:ext>
            </a:extLst>
          </p:cNvPr>
          <p:cNvCxnSpPr>
            <a:stCxn id="4" idx="1"/>
            <a:endCxn id="4" idx="3"/>
          </p:cNvCxnSpPr>
          <p:nvPr/>
        </p:nvCxnSpPr>
        <p:spPr>
          <a:xfrm>
            <a:off x="114839" y="3788702"/>
            <a:ext cx="89844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 xmlns:a16="http://schemas.microsoft.com/office/drawing/2014/main" id="{80F7492B-FE88-4FDE-BF33-C84E78979CED}"/>
              </a:ext>
            </a:extLst>
          </p:cNvPr>
          <p:cNvCxnSpPr>
            <a:stCxn id="4" idx="0"/>
            <a:endCxn id="4" idx="2"/>
          </p:cNvCxnSpPr>
          <p:nvPr/>
        </p:nvCxnSpPr>
        <p:spPr>
          <a:xfrm>
            <a:off x="4607057" y="852667"/>
            <a:ext cx="0" cy="5872069"/>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 xmlns:a16="http://schemas.microsoft.com/office/drawing/2014/main" id="{D26CC201-7406-4A61-86D9-E30EC85EFE60}"/>
              </a:ext>
            </a:extLst>
          </p:cNvPr>
          <p:cNvPicPr>
            <a:picLocks noChangeAspect="1"/>
          </p:cNvPicPr>
          <p:nvPr/>
        </p:nvPicPr>
        <p:blipFill>
          <a:blip r:embed="rId2"/>
          <a:stretch>
            <a:fillRect/>
          </a:stretch>
        </p:blipFill>
        <p:spPr>
          <a:xfrm>
            <a:off x="5230781" y="1205722"/>
            <a:ext cx="3688519" cy="2289669"/>
          </a:xfrm>
          <a:prstGeom prst="rect">
            <a:avLst/>
          </a:prstGeom>
        </p:spPr>
      </p:pic>
      <p:sp>
        <p:nvSpPr>
          <p:cNvPr id="13" name="文本框 12">
            <a:extLst>
              <a:ext uri="{FF2B5EF4-FFF2-40B4-BE49-F238E27FC236}">
                <a16:creationId xmlns="" xmlns:a16="http://schemas.microsoft.com/office/drawing/2014/main" id="{CA220E87-DBE1-4A6D-89EA-E7A7CCC572E8}"/>
              </a:ext>
            </a:extLst>
          </p:cNvPr>
          <p:cNvSpPr txBox="1"/>
          <p:nvPr/>
        </p:nvSpPr>
        <p:spPr>
          <a:xfrm>
            <a:off x="4688087" y="1346122"/>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无监督学习</a:t>
            </a:r>
          </a:p>
        </p:txBody>
      </p:sp>
      <p:pic>
        <p:nvPicPr>
          <p:cNvPr id="17" name="图片 16">
            <a:extLst>
              <a:ext uri="{FF2B5EF4-FFF2-40B4-BE49-F238E27FC236}">
                <a16:creationId xmlns="" xmlns:a16="http://schemas.microsoft.com/office/drawing/2014/main" id="{8C1BDC26-8D63-4415-A8F4-D3CAB3DB3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48" y="3946798"/>
            <a:ext cx="2866974" cy="2544465"/>
          </a:xfrm>
          <a:prstGeom prst="rect">
            <a:avLst/>
          </a:prstGeom>
        </p:spPr>
      </p:pic>
      <p:sp>
        <p:nvSpPr>
          <p:cNvPr id="18" name="文本框 17">
            <a:extLst>
              <a:ext uri="{FF2B5EF4-FFF2-40B4-BE49-F238E27FC236}">
                <a16:creationId xmlns="" xmlns:a16="http://schemas.microsoft.com/office/drawing/2014/main" id="{72B731BF-EE39-438D-8F01-0A681CBA196F}"/>
              </a:ext>
            </a:extLst>
          </p:cNvPr>
          <p:cNvSpPr txBox="1"/>
          <p:nvPr/>
        </p:nvSpPr>
        <p:spPr>
          <a:xfrm>
            <a:off x="211106" y="4254120"/>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回归</a:t>
            </a:r>
          </a:p>
        </p:txBody>
      </p:sp>
      <p:sp>
        <p:nvSpPr>
          <p:cNvPr id="20" name="文本框 19">
            <a:extLst>
              <a:ext uri="{FF2B5EF4-FFF2-40B4-BE49-F238E27FC236}">
                <a16:creationId xmlns="" xmlns:a16="http://schemas.microsoft.com/office/drawing/2014/main" id="{5FB237A9-C90B-4B8E-B083-5A931A688E59}"/>
              </a:ext>
            </a:extLst>
          </p:cNvPr>
          <p:cNvSpPr txBox="1"/>
          <p:nvPr/>
        </p:nvSpPr>
        <p:spPr>
          <a:xfrm>
            <a:off x="215312" y="1402174"/>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特征降维</a:t>
            </a:r>
          </a:p>
        </p:txBody>
      </p:sp>
      <p:pic>
        <p:nvPicPr>
          <p:cNvPr id="21" name="图片 20">
            <a:hlinkClick r:id="" action="ppaction://noaction"/>
            <a:extLst>
              <a:ext uri="{FF2B5EF4-FFF2-40B4-BE49-F238E27FC236}">
                <a16:creationId xmlns="" xmlns:a16="http://schemas.microsoft.com/office/drawing/2014/main" id="{6184E3C1-8CB9-4A7A-8A84-9846F4F5D8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19" y="2204864"/>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hlinkClick r:id="" action="ppaction://noaction"/>
            <a:extLst>
              <a:ext uri="{FF2B5EF4-FFF2-40B4-BE49-F238E27FC236}">
                <a16:creationId xmlns="" xmlns:a16="http://schemas.microsoft.com/office/drawing/2014/main" id="{946F57F3-FEBC-466C-8E24-42E8E75BC8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7983" y="5140899"/>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 xmlns:a16="http://schemas.microsoft.com/office/drawing/2014/main" id="{169535BE-CA1D-44CB-8807-9F665E007D1E}"/>
              </a:ext>
            </a:extLst>
          </p:cNvPr>
          <p:cNvPicPr>
            <a:picLocks noChangeAspect="1"/>
          </p:cNvPicPr>
          <p:nvPr/>
        </p:nvPicPr>
        <p:blipFill>
          <a:blip r:embed="rId5"/>
          <a:stretch>
            <a:fillRect/>
          </a:stretch>
        </p:blipFill>
        <p:spPr>
          <a:xfrm>
            <a:off x="5596726" y="3988846"/>
            <a:ext cx="2663935" cy="2531523"/>
          </a:xfrm>
          <a:prstGeom prst="rect">
            <a:avLst/>
          </a:prstGeom>
        </p:spPr>
      </p:pic>
      <p:sp>
        <p:nvSpPr>
          <p:cNvPr id="25" name="文本框 24">
            <a:extLst>
              <a:ext uri="{FF2B5EF4-FFF2-40B4-BE49-F238E27FC236}">
                <a16:creationId xmlns="" xmlns:a16="http://schemas.microsoft.com/office/drawing/2014/main" id="{DF507515-A8BE-496D-A48D-970B5F23130F}"/>
              </a:ext>
            </a:extLst>
          </p:cNvPr>
          <p:cNvSpPr txBox="1"/>
          <p:nvPr/>
        </p:nvSpPr>
        <p:spPr>
          <a:xfrm>
            <a:off x="4677171" y="4256469"/>
            <a:ext cx="461665" cy="1949125"/>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r>
              <a:rPr lang="zh-CN" altLang="en-US" b="1" dirty="0">
                <a:solidFill>
                  <a:schemeClr val="tx1"/>
                </a:solidFill>
              </a:rPr>
              <a:t>有监督学习</a:t>
            </a:r>
            <a:r>
              <a:rPr lang="en-US" altLang="zh-CN" b="1" dirty="0">
                <a:solidFill>
                  <a:schemeClr val="tx1"/>
                </a:solidFill>
              </a:rPr>
              <a:t>—</a:t>
            </a:r>
            <a:r>
              <a:rPr lang="zh-CN" altLang="en-US" b="1" dirty="0">
                <a:solidFill>
                  <a:schemeClr val="tx1"/>
                </a:solidFill>
              </a:rPr>
              <a:t>分类</a:t>
            </a:r>
          </a:p>
        </p:txBody>
      </p:sp>
      <p:pic>
        <p:nvPicPr>
          <p:cNvPr id="23" name="图片 22">
            <a:hlinkClick r:id="" action="ppaction://noaction"/>
            <a:extLst>
              <a:ext uri="{FF2B5EF4-FFF2-40B4-BE49-F238E27FC236}">
                <a16:creationId xmlns="" xmlns:a16="http://schemas.microsoft.com/office/drawing/2014/main" id="{FE8C6933-788D-4B8C-A1E9-A5C2A9D35C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56" y="521903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 xmlns:a16="http://schemas.microsoft.com/office/drawing/2014/main" id="{7465982D-9F34-445D-9C70-3DD77DF613E3}"/>
              </a:ext>
            </a:extLst>
          </p:cNvPr>
          <p:cNvPicPr>
            <a:picLocks noChangeAspect="1"/>
          </p:cNvPicPr>
          <p:nvPr/>
        </p:nvPicPr>
        <p:blipFill>
          <a:blip r:embed="rId6"/>
          <a:stretch>
            <a:fillRect/>
          </a:stretch>
        </p:blipFill>
        <p:spPr>
          <a:xfrm>
            <a:off x="777449" y="1302995"/>
            <a:ext cx="3393507" cy="2376257"/>
          </a:xfrm>
          <a:prstGeom prst="rect">
            <a:avLst/>
          </a:prstGeom>
        </p:spPr>
      </p:pic>
      <p:pic>
        <p:nvPicPr>
          <p:cNvPr id="16" name="图片 15">
            <a:hlinkClick r:id="" action="ppaction://noaction"/>
            <a:extLst>
              <a:ext uri="{FF2B5EF4-FFF2-40B4-BE49-F238E27FC236}">
                <a16:creationId xmlns="" xmlns:a16="http://schemas.microsoft.com/office/drawing/2014/main" id="{292D3D4C-4D15-4AF2-A77D-2B443DF697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587" y="2195416"/>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 xmlns:a16="http://schemas.microsoft.com/office/drawing/2014/main" id="{CECA8150-B314-4343-9E2F-3BC62090D666}"/>
              </a:ext>
            </a:extLst>
          </p:cNvPr>
          <p:cNvPicPr>
            <a:picLocks noChangeAspect="1"/>
          </p:cNvPicPr>
          <p:nvPr/>
        </p:nvPicPr>
        <p:blipFill>
          <a:blip r:embed="rId7"/>
          <a:stretch>
            <a:fillRect/>
          </a:stretch>
        </p:blipFill>
        <p:spPr>
          <a:xfrm>
            <a:off x="139690" y="871631"/>
            <a:ext cx="8839168" cy="5667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 xmlns:a16="http://schemas.microsoft.com/office/drawing/2014/main" id="{ECBE64E8-AFE4-44E0-9C2B-CB108F177C65}"/>
              </a:ext>
            </a:extLst>
          </p:cNvPr>
          <p:cNvPicPr>
            <a:picLocks noChangeAspect="1"/>
          </p:cNvPicPr>
          <p:nvPr/>
        </p:nvPicPr>
        <p:blipFill>
          <a:blip r:embed="rId2"/>
          <a:stretch>
            <a:fillRect/>
          </a:stretch>
        </p:blipFill>
        <p:spPr>
          <a:xfrm>
            <a:off x="211106" y="1092098"/>
            <a:ext cx="8864022" cy="5502391"/>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 xmlns:a16="http://schemas.microsoft.com/office/drawing/2014/main" id="{53A249BF-D519-4AA5-8242-F6959912556C}"/>
              </a:ext>
            </a:extLst>
          </p:cNvPr>
          <p:cNvPicPr>
            <a:picLocks noChangeAspect="1"/>
          </p:cNvPicPr>
          <p:nvPr/>
        </p:nvPicPr>
        <p:blipFill>
          <a:blip r:embed="rId8"/>
          <a:stretch>
            <a:fillRect/>
          </a:stretch>
        </p:blipFill>
        <p:spPr>
          <a:xfrm>
            <a:off x="314334" y="937172"/>
            <a:ext cx="8465029" cy="57347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 xmlns:a16="http://schemas.microsoft.com/office/drawing/2014/main" id="{EF26CB8F-29A9-4E44-80EA-DDCE7587ACAE}"/>
              </a:ext>
            </a:extLst>
          </p:cNvPr>
          <p:cNvPicPr>
            <a:picLocks noChangeAspect="1"/>
          </p:cNvPicPr>
          <p:nvPr/>
        </p:nvPicPr>
        <p:blipFill>
          <a:blip r:embed="rId5"/>
          <a:stretch>
            <a:fillRect/>
          </a:stretch>
        </p:blipFill>
        <p:spPr>
          <a:xfrm>
            <a:off x="253581" y="881130"/>
            <a:ext cx="8611385" cy="5764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1"/>
                                        </p:tgtEl>
                                      </p:cBhvr>
                                      <p:by x="150000" y="15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2"/>
                                        </p:tgtEl>
                                      </p:cBhvr>
                                      <p:by x="150000" y="150000"/>
                                    </p:animScale>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23"/>
                                        </p:tgtEl>
                                      </p:cBhvr>
                                      <p:by x="150000" y="150000"/>
                                    </p:animScale>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79434913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698707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smtClean="0">
                <a:solidFill>
                  <a:srgbClr val="FF0000"/>
                </a:solidFill>
              </a:rPr>
              <a:t>基于主动学习的多层级交互式特征分析方法</a:t>
            </a:r>
            <a:r>
              <a:rPr lang="zh-CN" altLang="en-US" dirty="0" smtClean="0"/>
              <a:t/>
            </a:r>
            <a:br>
              <a:rPr lang="zh-CN" altLang="en-US" dirty="0" smtClean="0"/>
            </a:br>
            <a:r>
              <a:rPr lang="zh-CN" altLang="en-US" dirty="0"/>
              <a:t/>
            </a:r>
            <a:br>
              <a:rPr lang="zh-CN" altLang="en-US" dirty="0"/>
            </a:br>
            <a:endParaRPr lang="zh-CN" altLang="en-US" dirty="0"/>
          </a:p>
        </p:txBody>
      </p:sp>
      <p:grpSp>
        <p:nvGrpSpPr>
          <p:cNvPr id="4" name="组合 3"/>
          <p:cNvGrpSpPr/>
          <p:nvPr/>
        </p:nvGrpSpPr>
        <p:grpSpPr>
          <a:xfrm>
            <a:off x="539552" y="1948403"/>
            <a:ext cx="7870264" cy="4806530"/>
            <a:chOff x="-75357" y="794618"/>
            <a:chExt cx="9054564" cy="5702703"/>
          </a:xfrm>
        </p:grpSpPr>
        <p:pic>
          <p:nvPicPr>
            <p:cNvPr id="3" name="图片 2"/>
            <p:cNvPicPr>
              <a:picLocks noChangeAspect="1"/>
            </p:cNvPicPr>
            <p:nvPr/>
          </p:nvPicPr>
          <p:blipFill>
            <a:blip r:embed="rId3"/>
            <a:stretch>
              <a:fillRect/>
            </a:stretch>
          </p:blipFill>
          <p:spPr>
            <a:xfrm>
              <a:off x="3437074" y="1730030"/>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26193" y="4166710"/>
                <a:ext cx="3089624" cy="2246846"/>
                <a:chOff x="587786" y="3962790"/>
                <a:chExt cx="3289813" cy="2380678"/>
              </a:xfrm>
            </p:grpSpPr>
            <p:sp>
              <p:nvSpPr>
                <p:cNvPr id="37" name="文本框 36"/>
                <p:cNvSpPr txBox="1"/>
                <p:nvPr/>
              </p:nvSpPr>
              <p:spPr>
                <a:xfrm>
                  <a:off x="587786" y="3962790"/>
                  <a:ext cx="561011" cy="2380678"/>
                </a:xfrm>
                <a:prstGeom prst="rect">
                  <a:avLst/>
                </a:prstGeom>
                <a:noFill/>
              </p:spPr>
              <p:txBody>
                <a:bodyPr vert="eaVert" wrap="square" rtlCol="0">
                  <a:spAutoFit/>
                </a:bodyPr>
                <a:lstStyle/>
                <a:p>
                  <a:pPr algn="ctr"/>
                  <a:r>
                    <a:rPr lang="zh-CN" altLang="en-US" sz="1600" b="1" dirty="0"/>
                    <a:t>机</a:t>
                  </a:r>
                  <a:r>
                    <a:rPr lang="zh-CN" altLang="en-US" sz="1600" b="1" dirty="0" smtClean="0"/>
                    <a:t>器学习模型验证</a:t>
                  </a:r>
                  <a:endParaRPr lang="zh-CN" altLang="en-US" sz="1600" b="1" dirty="0"/>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455588"/>
                </a:xfrm>
                <a:prstGeom prst="rect">
                  <a:avLst/>
                </a:prstGeom>
                <a:noFill/>
              </p:spPr>
              <p:txBody>
                <a:bodyPr wrap="square" rtlCol="0">
                  <a:spAutoFit/>
                </a:bodyPr>
                <a:lstStyle/>
                <a:p>
                  <a:r>
                    <a:rPr lang="zh-CN" altLang="en-US" sz="1600" b="1" dirty="0" smtClean="0"/>
                    <a:t>专家经验</a:t>
                  </a:r>
                  <a:endParaRPr lang="zh-CN" altLang="en-US" sz="1600" b="1" dirty="0"/>
                </a:p>
              </p:txBody>
            </p:sp>
          </p:grpSp>
          <p:sp>
            <p:nvSpPr>
              <p:cNvPr id="54" name="文本框 53"/>
              <p:cNvSpPr txBox="1"/>
              <p:nvPr/>
            </p:nvSpPr>
            <p:spPr>
              <a:xfrm>
                <a:off x="4270619" y="1124743"/>
                <a:ext cx="2023890" cy="334268"/>
              </a:xfrm>
              <a:prstGeom prst="rect">
                <a:avLst/>
              </a:prstGeom>
              <a:noFill/>
            </p:spPr>
            <p:txBody>
              <a:bodyPr wrap="square" rtlCol="0">
                <a:spAutoFit/>
              </a:bodyPr>
              <a:lstStyle/>
              <a:p>
                <a:pPr algn="ctr"/>
                <a:r>
                  <a:rPr lang="zh-CN" altLang="en-US" sz="1400" b="1" dirty="0" smtClean="0"/>
                  <a:t>特征分析算法</a:t>
                </a:r>
                <a:endParaRPr lang="zh-CN" altLang="en-US" sz="1400" b="1" dirty="0"/>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ext uri="{D42A27DB-BD31-4B8C-83A1-F6EECF244321}">
                      <p14:modId xmlns:p14="http://schemas.microsoft.com/office/powerpoint/2010/main" val="1794521614"/>
                    </p:ext>
                  </p:extLst>
                </p:nvPr>
              </p:nvGraphicFramePr>
              <p:xfrm>
                <a:off x="7281069" y="4126283"/>
                <a:ext cx="1980751" cy="18858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smtClean="0">
                      <a:solidFill>
                        <a:srgbClr val="FF0000"/>
                      </a:solidFill>
                    </a:rPr>
                    <a:t>属性</a:t>
                  </a:r>
                  <a:r>
                    <a:rPr lang="zh-CN" altLang="en-US" sz="1400" dirty="0" smtClean="0"/>
                    <a:t>与</a:t>
                  </a:r>
                  <a:r>
                    <a:rPr lang="zh-CN" altLang="en-US" sz="1400" dirty="0" smtClean="0">
                      <a:solidFill>
                        <a:srgbClr val="FF0000"/>
                      </a:solidFill>
                    </a:rPr>
                    <a:t>性能</a:t>
                  </a:r>
                  <a:r>
                    <a:rPr lang="zh-CN" altLang="en-US" sz="1400" dirty="0" smtClean="0"/>
                    <a:t>之间的</a:t>
                  </a:r>
                  <a:r>
                    <a:rPr lang="zh-CN" altLang="en-US" sz="1400" dirty="0" smtClean="0">
                      <a:solidFill>
                        <a:srgbClr val="FF0000"/>
                      </a:solidFill>
                    </a:rPr>
                    <a:t>因果关系</a:t>
                  </a:r>
                  <a:endParaRPr lang="zh-CN" altLang="en-US" sz="1400" dirty="0">
                    <a:solidFill>
                      <a:srgbClr val="FF0000"/>
                    </a:solidFill>
                  </a:endParaRP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smtClean="0">
                      <a:solidFill>
                        <a:srgbClr val="FF0000"/>
                      </a:solidFill>
                    </a:rPr>
                    <a:t>属性</a:t>
                  </a:r>
                  <a:r>
                    <a:rPr lang="zh-CN" altLang="en-US" sz="1400" dirty="0" smtClean="0"/>
                    <a:t>与</a:t>
                  </a:r>
                  <a:r>
                    <a:rPr lang="zh-CN" altLang="en-US" sz="1400" dirty="0" smtClean="0">
                      <a:solidFill>
                        <a:srgbClr val="FF0000"/>
                      </a:solidFill>
                    </a:rPr>
                    <a:t>属性</a:t>
                  </a:r>
                  <a:r>
                    <a:rPr lang="zh-CN" altLang="en-US" sz="1400" dirty="0" smtClean="0"/>
                    <a:t>之间的</a:t>
                  </a:r>
                  <a:r>
                    <a:rPr lang="zh-CN" altLang="en-US" sz="1400" dirty="0" smtClean="0">
                      <a:solidFill>
                        <a:srgbClr val="FF0000"/>
                      </a:solidFill>
                    </a:rPr>
                    <a:t>关联关系</a:t>
                  </a:r>
                  <a:endParaRPr lang="zh-CN" altLang="en-US" sz="1400" dirty="0">
                    <a:solidFill>
                      <a:srgbClr val="FF0000"/>
                    </a:solidFill>
                  </a:endParaRP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2" y="900613"/>
              <a:ext cx="1896297" cy="380109"/>
            </a:xfrm>
            <a:prstGeom prst="rect">
              <a:avLst/>
            </a:prstGeom>
            <a:noFill/>
          </p:spPr>
          <p:txBody>
            <a:bodyPr wrap="square" rtlCol="0">
              <a:spAutoFit/>
            </a:bodyPr>
            <a:lstStyle/>
            <a:p>
              <a:r>
                <a:rPr lang="zh-CN" altLang="en-US" sz="1400" b="1" dirty="0" smtClean="0"/>
                <a:t>关联和因果分析</a:t>
              </a:r>
              <a:endParaRPr lang="zh-CN" altLang="en-US" sz="1400" b="1" dirty="0"/>
            </a:p>
          </p:txBody>
        </p:sp>
      </p:grpSp>
      <p:sp>
        <p:nvSpPr>
          <p:cNvPr id="5" name="文本框 4"/>
          <p:cNvSpPr txBox="1"/>
          <p:nvPr/>
        </p:nvSpPr>
        <p:spPr>
          <a:xfrm>
            <a:off x="268946" y="771180"/>
            <a:ext cx="8812372" cy="1107996"/>
          </a:xfrm>
          <a:prstGeom prst="rect">
            <a:avLst/>
          </a:prstGeom>
          <a:noFill/>
        </p:spPr>
        <p:txBody>
          <a:bodyPr wrap="square" rtlCol="0">
            <a:spAutoFit/>
          </a:bodyPr>
          <a:lstStyle/>
          <a:p>
            <a:r>
              <a:rPr lang="zh-CN" altLang="en-US" b="1" dirty="0" smtClean="0">
                <a:solidFill>
                  <a:srgbClr val="FF0000"/>
                </a:solidFill>
              </a:rPr>
              <a:t>问题描述</a:t>
            </a:r>
            <a:r>
              <a:rPr lang="zh-CN" altLang="en-US" dirty="0" smtClean="0">
                <a:solidFill>
                  <a:srgbClr val="FF0000"/>
                </a:solidFill>
              </a:rPr>
              <a:t>：</a:t>
            </a:r>
            <a:r>
              <a:rPr lang="zh-CN" altLang="en-US" sz="1600" dirty="0" smtClean="0"/>
              <a:t>目前的特征选择算法虽然能够去除原始数据特征集中的稀疏、不相关、冗余性信息，但由于算法选择特征时存在不稳定性，可能会剔除专家认为很关键的特征给剔除掉，这一方面可能会影响</a:t>
            </a:r>
            <a:r>
              <a:rPr lang="zh-CN" altLang="en-US" sz="1600" b="1" dirty="0" smtClean="0">
                <a:solidFill>
                  <a:srgbClr val="FF0000"/>
                </a:solidFill>
              </a:rPr>
              <a:t>材料领域专家对新属性的计算</a:t>
            </a:r>
            <a:r>
              <a:rPr lang="zh-CN" altLang="en-US" sz="1600" dirty="0" smtClean="0"/>
              <a:t>；另一方面也可能</a:t>
            </a:r>
            <a:r>
              <a:rPr lang="zh-CN" altLang="en-US" sz="1600" b="1" dirty="0" smtClean="0">
                <a:solidFill>
                  <a:srgbClr val="FF0000"/>
                </a:solidFill>
              </a:rPr>
              <a:t>降低机器模型的预测精度</a:t>
            </a:r>
            <a:r>
              <a:rPr lang="zh-CN" altLang="en-US" sz="1600" dirty="0" smtClean="0"/>
              <a:t>。因此在进行特征选择时，需要综合考虑</a:t>
            </a:r>
            <a:r>
              <a:rPr lang="zh-CN" altLang="en-US" sz="1600" b="1" dirty="0" smtClean="0">
                <a:solidFill>
                  <a:srgbClr val="FF0000"/>
                </a:solidFill>
              </a:rPr>
              <a:t>领域专家经验、机器学习模型的预测精度</a:t>
            </a:r>
            <a:r>
              <a:rPr lang="zh-CN" altLang="en-US" sz="1600" dirty="0" smtClean="0"/>
              <a:t>等因素。</a:t>
            </a:r>
            <a:endParaRPr lang="zh-CN" altLang="en-US" sz="1600" dirty="0"/>
          </a:p>
        </p:txBody>
      </p:sp>
      <p:sp>
        <p:nvSpPr>
          <p:cNvPr id="32" name="圆角矩形 31"/>
          <p:cNvSpPr/>
          <p:nvPr/>
        </p:nvSpPr>
        <p:spPr>
          <a:xfrm>
            <a:off x="2155522" y="3082961"/>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多层级交互式特征分析方法</a:t>
            </a:r>
            <a:r>
              <a:rPr lang="zh-CN" altLang="en-US" sz="1600" b="1" dirty="0" smtClean="0">
                <a:solidFill>
                  <a:srgbClr val="FF0000"/>
                </a:solidFill>
              </a:rPr>
              <a:t>集成了多领域专家的知识和经验</a:t>
            </a:r>
            <a:r>
              <a:rPr lang="zh-CN" altLang="en-US" sz="1600" b="1" dirty="0" smtClean="0">
                <a:solidFill>
                  <a:schemeClr val="tx1"/>
                </a:solidFill>
              </a:rPr>
              <a:t>，并对特征分析得到的结果采用</a:t>
            </a:r>
            <a:r>
              <a:rPr lang="zh-CN" altLang="en-US" sz="1600" b="1" dirty="0" smtClean="0">
                <a:solidFill>
                  <a:srgbClr val="FF0000"/>
                </a:solidFill>
              </a:rPr>
              <a:t>机器学习模型进行验证</a:t>
            </a:r>
            <a:r>
              <a:rPr lang="zh-CN" altLang="en-US" sz="1600" b="1" dirty="0" smtClean="0">
                <a:solidFill>
                  <a:schemeClr val="tx1"/>
                </a:solidFill>
              </a:rPr>
              <a:t>。</a:t>
            </a:r>
            <a:r>
              <a:rPr lang="zh-CN" altLang="en-US" sz="1600" b="1" dirty="0" smtClean="0">
                <a:solidFill>
                  <a:srgbClr val="FF0000"/>
                </a:solidFill>
              </a:rPr>
              <a:t>算法、模型验证、领域专家经验</a:t>
            </a:r>
            <a:r>
              <a:rPr lang="zh-CN" altLang="en-US" sz="1600" b="1" dirty="0" smtClean="0">
                <a:solidFill>
                  <a:schemeClr val="tx1"/>
                </a:solidFill>
              </a:rPr>
              <a:t>三者共同</a:t>
            </a:r>
            <a:r>
              <a:rPr lang="zh-CN" altLang="en-US" sz="1600" b="1" dirty="0" smtClean="0">
                <a:solidFill>
                  <a:schemeClr val="tx1"/>
                </a:solidFill>
              </a:rPr>
              <a:t>保证筛选特征子集的质量。该方法在获得最优特征子集的同时，也能有效的分析属性与属性之间的关联关系，属性与性能之间的因果关系。</a:t>
            </a:r>
            <a:endParaRPr lang="zh-CN" altLang="en-US" sz="1600" b="1" dirty="0">
              <a:solidFill>
                <a:schemeClr val="tx1"/>
              </a:solidFill>
            </a:endParaRPr>
          </a:p>
        </p:txBody>
      </p:sp>
    </p:spTree>
    <p:extLst>
      <p:ext uri="{BB962C8B-B14F-4D97-AF65-F5344CB8AC3E}">
        <p14:creationId xmlns:p14="http://schemas.microsoft.com/office/powerpoint/2010/main" val="314611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smtClean="0">
                <a:solidFill>
                  <a:srgbClr val="FF0000"/>
                </a:solidFill>
              </a:rPr>
              <a:t>多层级特征分析方法在蠕变性能数据中的应用</a:t>
            </a:r>
            <a:endParaRPr lang="zh-CN" altLang="en-US" sz="2000" dirty="0">
              <a:solidFill>
                <a:srgbClr val="FF0000"/>
              </a:solidFill>
            </a:endParaRP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3164786215"/>
                    </p:ext>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smtClean="0"/>
                      <a:t>稀疏属性分析</a:t>
                    </a:r>
                    <a:endParaRPr lang="zh-CN" altLang="en-US" sz="1200" b="1" dirty="0"/>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a:t>
                    </a:r>
                    <a:r>
                      <a:rPr lang="zh-CN" altLang="en-US" sz="1200" b="1" dirty="0" smtClean="0"/>
                      <a:t>属性分析</a:t>
                    </a:r>
                    <a:endParaRPr lang="zh-CN" altLang="en-US" sz="1200" b="1" dirty="0"/>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a:t>
                    </a:r>
                    <a:r>
                      <a:rPr lang="zh-CN" altLang="en-US" sz="1200" b="1" dirty="0" smtClean="0"/>
                      <a:t>属性分析</a:t>
                    </a:r>
                    <a:endParaRPr lang="zh-CN" altLang="en-US" sz="1200" b="1" dirty="0"/>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smtClean="0"/>
                    <a:t>蠕变性能数据</a:t>
                  </a:r>
                  <a:endParaRPr lang="zh-CN" altLang="en-US" sz="1200" b="1" dirty="0"/>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smtClean="0">
                      <a:solidFill>
                        <a:srgbClr val="FF0000"/>
                      </a:solidFill>
                    </a:rPr>
                    <a:t>稀疏属性</a:t>
                  </a:r>
                  <a:endParaRPr lang="zh-CN" altLang="en-US" sz="1200" b="1" dirty="0">
                    <a:solidFill>
                      <a:srgbClr val="FF0000"/>
                    </a:solidFill>
                  </a:endParaRP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smtClean="0">
                      <a:solidFill>
                        <a:srgbClr val="FF0000"/>
                      </a:solidFill>
                    </a:rPr>
                    <a:t>不相关属性</a:t>
                  </a:r>
                  <a:endParaRPr lang="zh-CN" altLang="en-US" sz="1200" b="1" dirty="0">
                    <a:solidFill>
                      <a:srgbClr val="FF0000"/>
                    </a:solidFill>
                  </a:endParaRP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smtClean="0">
                    <a:solidFill>
                      <a:srgbClr val="FF0000"/>
                    </a:solidFill>
                  </a:rPr>
                  <a:t>冗余属性</a:t>
                </a:r>
                <a:endParaRPr lang="zh-CN" altLang="en-US" sz="1200" b="1" dirty="0">
                  <a:solidFill>
                    <a:srgbClr val="FF0000"/>
                  </a:solidFill>
                </a:endParaRP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F0000"/>
                  </a:solidFill>
                </a:rPr>
                <a:t>最优蠕变性能</a:t>
              </a:r>
              <a:endParaRPr lang="en-US" altLang="zh-CN" sz="1200" b="1" dirty="0" smtClean="0">
                <a:solidFill>
                  <a:srgbClr val="FF0000"/>
                </a:solidFill>
              </a:endParaRPr>
            </a:p>
            <a:p>
              <a:pPr algn="ctr"/>
              <a:r>
                <a:rPr lang="zh-CN" altLang="en-US" sz="1200" b="1" dirty="0" smtClean="0">
                  <a:solidFill>
                    <a:srgbClr val="FF0000"/>
                  </a:solidFill>
                </a:rPr>
                <a:t>数据子集</a:t>
              </a:r>
              <a:endParaRPr lang="en-US" altLang="zh-CN" sz="1200" b="1" dirty="0" smtClean="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smtClean="0">
                <a:solidFill>
                  <a:srgbClr val="FF0000"/>
                </a:solidFill>
              </a:rPr>
              <a:t>多层级特征分析方法过程</a:t>
            </a:r>
            <a:endParaRPr lang="zh-CN" altLang="en-US" b="1" dirty="0">
              <a:solidFill>
                <a:srgbClr val="FF0000"/>
              </a:solidFill>
            </a:endParaRP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smtClean="0"/>
              <a:t>相关性分析图</a:t>
            </a:r>
            <a:endParaRPr lang="zh-CN" altLang="en-US" sz="1400" b="1" dirty="0"/>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smtClean="0">
                <a:solidFill>
                  <a:srgbClr val="FF0000"/>
                </a:solidFill>
              </a:rPr>
              <a:t>特征分析结果可视化</a:t>
            </a:r>
            <a:endParaRPr lang="zh-CN" altLang="en-US" sz="1600" b="1" dirty="0">
              <a:solidFill>
                <a:srgbClr val="FF0000"/>
              </a:solidFill>
            </a:endParaRP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smtClean="0"/>
              <a:t>稀疏性分析图</a:t>
            </a:r>
            <a:endParaRPr lang="zh-CN" altLang="en-US" sz="1400" b="1" dirty="0"/>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smtClean="0"/>
              <a:t>冗余性分析图</a:t>
            </a:r>
            <a:endParaRPr lang="zh-CN" altLang="en-US" sz="1400" b="1" dirty="0"/>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smtClean="0">
                <a:solidFill>
                  <a:srgbClr val="FF0000"/>
                </a:solidFill>
              </a:rPr>
              <a:t>属性稀疏值</a:t>
            </a:r>
            <a:endParaRPr lang="zh-CN" altLang="en-US" sz="1400" b="1" dirty="0">
              <a:solidFill>
                <a:srgbClr val="FF0000"/>
              </a:solidFill>
            </a:endParaRP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smtClean="0">
                <a:solidFill>
                  <a:srgbClr val="FF0000"/>
                </a:solidFill>
              </a:rPr>
              <a:t>属性方差值</a:t>
            </a:r>
            <a:endParaRPr lang="zh-CN" altLang="en-US" sz="1400" b="1" dirty="0">
              <a:solidFill>
                <a:srgbClr val="FF0000"/>
              </a:solidFill>
            </a:endParaRP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smtClean="0">
                <a:solidFill>
                  <a:srgbClr val="FF0000"/>
                </a:solidFill>
              </a:rPr>
              <a:t>条件属性相关系数</a:t>
            </a:r>
            <a:endParaRPr lang="zh-CN" altLang="en-US" sz="1200" b="1" dirty="0">
              <a:solidFill>
                <a:srgbClr val="FF0000"/>
              </a:solidFill>
            </a:endParaRPr>
          </a:p>
        </p:txBody>
      </p:sp>
      <p:graphicFrame>
        <p:nvGraphicFramePr>
          <p:cNvPr id="263" name="表格 262">
            <a:extLst>
              <a:ext uri="{FF2B5EF4-FFF2-40B4-BE49-F238E27FC236}">
                <a16:creationId xmlns:a16="http://schemas.microsoft.com/office/drawing/2014/main" xmlns="" id="{82B17029-76B1-49BB-B293-FF8B928B8CEC}"/>
              </a:ext>
            </a:extLst>
          </p:cNvPr>
          <p:cNvGraphicFramePr>
            <a:graphicFrameLocks noGrp="1"/>
          </p:cNvGraphicFramePr>
          <p:nvPr>
            <p:extLst>
              <p:ext uri="{D42A27DB-BD31-4B8C-83A1-F6EECF244321}">
                <p14:modId xmlns:p14="http://schemas.microsoft.com/office/powerpoint/2010/main" val="1091155856"/>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xmlns="" val="1534108306"/>
                    </a:ext>
                  </a:extLst>
                </a:gridCol>
                <a:gridCol w="596144">
                  <a:extLst>
                    <a:ext uri="{9D8B030D-6E8A-4147-A177-3AD203B41FA5}">
                      <a16:colId xmlns:a16="http://schemas.microsoft.com/office/drawing/2014/main" xmlns=""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61295978"/>
                  </a:ext>
                </a:extLst>
              </a:tr>
              <a:tr h="153303">
                <a:tc>
                  <a:txBody>
                    <a:bodyPr/>
                    <a:lstStyle/>
                    <a:p>
                      <a:pPr algn="l" fontAlgn="b"/>
                      <a:r>
                        <a:rPr lang="zh-CN" altLang="en-US" sz="1100" u="none" strike="noStrike" dirty="0">
                          <a:effectLst/>
                        </a:rPr>
                        <a:t>微观属性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95761531"/>
                  </a:ext>
                </a:extLst>
              </a:tr>
              <a:tr h="153303">
                <a:tc>
                  <a:txBody>
                    <a:bodyPr/>
                    <a:lstStyle/>
                    <a:p>
                      <a:pPr algn="l" fontAlgn="b"/>
                      <a:r>
                        <a:rPr lang="zh-CN" altLang="en-US" sz="1100" u="none" strike="noStrike" dirty="0" smtClean="0">
                          <a:effectLst/>
                        </a:rPr>
                        <a:t>决策属</a:t>
                      </a:r>
                      <a:r>
                        <a:rPr lang="zh-CN" altLang="en-US" sz="1100" u="none" strike="noStrike" dirty="0">
                          <a:effectLst/>
                        </a:rPr>
                        <a:t>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a:t>
            </a:r>
            <a:r>
              <a:rPr lang="zh-CN" altLang="en-US" sz="1400" b="1" dirty="0" smtClean="0">
                <a:solidFill>
                  <a:srgbClr val="FF0000"/>
                </a:solidFill>
              </a:rPr>
              <a:t>变性能数据</a:t>
            </a:r>
            <a:endParaRPr lang="zh-CN" altLang="en-US" sz="1400" b="1" dirty="0">
              <a:solidFill>
                <a:srgbClr val="FF0000"/>
              </a:solidFill>
            </a:endParaRP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smtClean="0">
                <a:solidFill>
                  <a:srgbClr val="FF0000"/>
                </a:solidFill>
              </a:rPr>
              <a:t>特征重要度</a:t>
            </a:r>
            <a:endParaRPr lang="zh-CN" altLang="en-US" sz="1400" b="1" dirty="0">
              <a:solidFill>
                <a:srgbClr val="FF0000"/>
              </a:solidFill>
            </a:endParaRPr>
          </a:p>
        </p:txBody>
      </p:sp>
      <p:sp>
        <p:nvSpPr>
          <p:cNvPr id="109" name="文本框 108">
            <a:extLst>
              <a:ext uri="{FF2B5EF4-FFF2-40B4-BE49-F238E27FC236}">
                <a16:creationId xmlns:a16="http://schemas.microsoft.com/office/drawing/2014/main" xmlns="" id="{866CF783-44DE-4327-B6A3-6B61F43ABAF2}"/>
              </a:ext>
            </a:extLst>
          </p:cNvPr>
          <p:cNvSpPr txBox="1"/>
          <p:nvPr/>
        </p:nvSpPr>
        <p:spPr>
          <a:xfrm>
            <a:off x="516167" y="872952"/>
            <a:ext cx="1546709" cy="1323439"/>
          </a:xfrm>
          <a:prstGeom prst="rect">
            <a:avLst/>
          </a:prstGeom>
          <a:noFill/>
        </p:spPr>
        <p:txBody>
          <a:bodyPr wrap="square" rtlCol="0">
            <a:spAutoFit/>
          </a:bodyPr>
          <a:lstStyle/>
          <a:p>
            <a:r>
              <a:rPr lang="zh-CN" altLang="en-US" sz="1000" dirty="0">
                <a:solidFill>
                  <a:srgbClr val="FF0000"/>
                </a:solidFill>
              </a:rPr>
              <a:t>成分</a:t>
            </a:r>
            <a:r>
              <a:rPr lang="en-US" altLang="zh-CN" sz="1000" dirty="0">
                <a:solidFill>
                  <a:srgbClr val="FF0000"/>
                </a:solidFill>
              </a:rPr>
              <a:t>:</a:t>
            </a:r>
            <a:r>
              <a:rPr lang="en-US" altLang="zh-CN" sz="1000" dirty="0"/>
              <a:t>Ni, Re, Co, Al, </a:t>
            </a:r>
            <a:r>
              <a:rPr lang="en-US" altLang="zh-CN" sz="1000" dirty="0" err="1"/>
              <a:t>Ti</a:t>
            </a:r>
            <a:r>
              <a:rPr lang="en-US" altLang="zh-CN" sz="1000" dirty="0"/>
              <a:t>, W, Mo, Cr, Ta, C, B,  Y,  </a:t>
            </a:r>
            <a:r>
              <a:rPr lang="en-US" altLang="zh-CN" sz="1000" dirty="0" err="1"/>
              <a:t>Nb</a:t>
            </a:r>
            <a:r>
              <a:rPr lang="en-US" altLang="zh-CN" sz="1000" dirty="0"/>
              <a:t>, </a:t>
            </a:r>
            <a:r>
              <a:rPr lang="en-US" altLang="zh-CN" sz="1000" dirty="0" err="1"/>
              <a:t>Hf</a:t>
            </a:r>
            <a:endParaRPr lang="en-US" altLang="zh-CN" sz="1000" dirty="0"/>
          </a:p>
          <a:p>
            <a:r>
              <a:rPr lang="zh-CN" altLang="en-US" sz="1000" dirty="0">
                <a:solidFill>
                  <a:srgbClr val="FF0000"/>
                </a:solidFill>
              </a:rPr>
              <a:t>热处理</a:t>
            </a:r>
            <a:r>
              <a:rPr lang="en-US" altLang="zh-CN" sz="1000" dirty="0">
                <a:solidFill>
                  <a:srgbClr val="FF0000"/>
                </a:solidFill>
              </a:rPr>
              <a:t>: </a:t>
            </a:r>
            <a:r>
              <a:rPr lang="zh-CN" altLang="en-US" sz="1000" dirty="0"/>
              <a:t>固溶温度</a:t>
            </a:r>
            <a:r>
              <a:rPr lang="en-US" altLang="zh-CN" sz="1000" dirty="0"/>
              <a:t>, </a:t>
            </a:r>
            <a:r>
              <a:rPr lang="zh-CN" altLang="en-US" sz="1000" dirty="0"/>
              <a:t>固溶时间</a:t>
            </a:r>
            <a:r>
              <a:rPr lang="en-US" altLang="zh-CN" sz="1000" dirty="0"/>
              <a:t>, </a:t>
            </a:r>
            <a:r>
              <a:rPr lang="zh-CN" altLang="en-US" sz="1000" dirty="0"/>
              <a:t>时效</a:t>
            </a:r>
            <a:r>
              <a:rPr lang="en-US" altLang="zh-CN" sz="1000" dirty="0"/>
              <a:t>1 2</a:t>
            </a:r>
            <a:r>
              <a:rPr lang="zh-CN" altLang="en-US" sz="1000" dirty="0"/>
              <a:t>温度</a:t>
            </a:r>
            <a:r>
              <a:rPr lang="en-US" altLang="zh-CN" sz="1000" dirty="0"/>
              <a:t>, </a:t>
            </a:r>
            <a:r>
              <a:rPr lang="zh-CN" altLang="en-US" sz="1000" dirty="0"/>
              <a:t>时效</a:t>
            </a:r>
            <a:r>
              <a:rPr lang="en-US" altLang="zh-CN" sz="1000" dirty="0"/>
              <a:t>1 2</a:t>
            </a:r>
            <a:r>
              <a:rPr lang="zh-CN" altLang="en-US" sz="1000" dirty="0"/>
              <a:t>时间</a:t>
            </a:r>
            <a:endParaRPr lang="en-US" altLang="zh-CN" sz="1000" dirty="0"/>
          </a:p>
          <a:p>
            <a:r>
              <a:rPr lang="zh-CN" altLang="en-US" sz="1000" dirty="0">
                <a:solidFill>
                  <a:srgbClr val="FF0000"/>
                </a:solidFill>
              </a:rPr>
              <a:t>条件</a:t>
            </a:r>
            <a:r>
              <a:rPr lang="en-US" altLang="zh-CN" sz="1000" dirty="0">
                <a:solidFill>
                  <a:srgbClr val="FF0000"/>
                </a:solidFill>
              </a:rPr>
              <a:t>: </a:t>
            </a:r>
            <a:r>
              <a:rPr lang="zh-CN" altLang="en-US" sz="1000" dirty="0"/>
              <a:t>外部温度</a:t>
            </a:r>
            <a:r>
              <a:rPr lang="en-US" altLang="zh-CN" sz="1000" dirty="0"/>
              <a:t>, </a:t>
            </a:r>
            <a:r>
              <a:rPr lang="zh-CN" altLang="en-US" sz="1000" dirty="0"/>
              <a:t>外部应力</a:t>
            </a:r>
            <a:endParaRPr lang="en-US" altLang="zh-CN" sz="1000" dirty="0"/>
          </a:p>
          <a:p>
            <a:r>
              <a:rPr lang="zh-CN" altLang="en-US" sz="1000" dirty="0">
                <a:solidFill>
                  <a:srgbClr val="FF0000"/>
                </a:solidFill>
              </a:rPr>
              <a:t>目标属性</a:t>
            </a:r>
            <a:r>
              <a:rPr lang="en-US" altLang="zh-CN" sz="1000" dirty="0">
                <a:solidFill>
                  <a:srgbClr val="FF0000"/>
                </a:solidFill>
              </a:rPr>
              <a:t>:</a:t>
            </a:r>
            <a:r>
              <a:rPr lang="zh-CN" altLang="en-US" sz="1000" dirty="0"/>
              <a:t>蠕变断裂寿</a:t>
            </a:r>
            <a:r>
              <a:rPr lang="zh-CN" altLang="en-US" sz="1000" dirty="0" smtClean="0"/>
              <a:t>命</a:t>
            </a:r>
            <a:endParaRPr lang="zh-CN" altLang="en-US" sz="10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488931" y="1187555"/>
            <a:ext cx="8436548" cy="5119349"/>
          </a:xfrm>
          <a:prstGeom prst="rect">
            <a:avLst/>
          </a:prstGeom>
        </p:spPr>
      </p:pic>
    </p:spTree>
    <p:extLst>
      <p:ext uri="{BB962C8B-B14F-4D97-AF65-F5344CB8AC3E}">
        <p14:creationId xmlns:p14="http://schemas.microsoft.com/office/powerpoint/2010/main" val="36809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0"/>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9621" y="5396439"/>
            <a:ext cx="8614321"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sz="1600" b="1" dirty="0" smtClean="0"/>
              <a:t>（</a:t>
            </a:r>
            <a:r>
              <a:rPr lang="en-US" altLang="zh-CN" sz="1600" b="1" dirty="0" smtClean="0"/>
              <a:t>1</a:t>
            </a:r>
            <a:r>
              <a:rPr lang="zh-CN" altLang="en-US" sz="1600" b="1" dirty="0" smtClean="0"/>
              <a:t>）根据专家经验，稀疏值阈值设定为</a:t>
            </a:r>
            <a:r>
              <a:rPr lang="en-US" altLang="zh-CN" sz="1600" b="1" dirty="0" smtClean="0"/>
              <a:t>95</a:t>
            </a:r>
            <a:r>
              <a:rPr lang="zh-CN" altLang="en-US" sz="1600" b="1" dirty="0" smtClean="0"/>
              <a:t>，从左图可以看出</a:t>
            </a:r>
            <a:r>
              <a:rPr lang="en-US" altLang="zh-CN" sz="1600" b="1" dirty="0" smtClean="0">
                <a:solidFill>
                  <a:srgbClr val="FF0000"/>
                </a:solidFill>
              </a:rPr>
              <a:t>Y</a:t>
            </a:r>
            <a:r>
              <a:rPr lang="zh-CN" altLang="en-US" sz="1600" b="1" dirty="0" smtClean="0">
                <a:solidFill>
                  <a:srgbClr val="FF0000"/>
                </a:solidFill>
              </a:rPr>
              <a:t>（</a:t>
            </a:r>
            <a:r>
              <a:rPr lang="zh-CN" altLang="en-US" sz="1600" dirty="0">
                <a:solidFill>
                  <a:srgbClr val="FF0000"/>
                </a:solidFill>
              </a:rPr>
              <a:t>钇</a:t>
            </a:r>
            <a:r>
              <a:rPr lang="zh-CN" altLang="en-US" sz="1600" b="1" dirty="0" smtClean="0">
                <a:solidFill>
                  <a:srgbClr val="FF0000"/>
                </a:solidFill>
              </a:rPr>
              <a:t>）元素的质量分数</a:t>
            </a:r>
            <a:r>
              <a:rPr lang="zh-CN" altLang="en-US" sz="1600" b="1" dirty="0" smtClean="0"/>
              <a:t>和</a:t>
            </a:r>
            <a:r>
              <a:rPr lang="en-US" altLang="zh-CN" sz="1600" b="1" dirty="0" smtClean="0">
                <a:solidFill>
                  <a:srgbClr val="FF0000"/>
                </a:solidFill>
              </a:rPr>
              <a:t>2sat</a:t>
            </a:r>
            <a:r>
              <a:rPr lang="zh-CN" altLang="en-US" sz="1600" b="1" dirty="0" smtClean="0">
                <a:solidFill>
                  <a:srgbClr val="FF0000"/>
                </a:solidFill>
              </a:rPr>
              <a:t>（</a:t>
            </a:r>
            <a:r>
              <a:rPr lang="zh-CN" altLang="en-US" sz="1600" b="1" dirty="0">
                <a:solidFill>
                  <a:srgbClr val="FF0000"/>
                </a:solidFill>
              </a:rPr>
              <a:t>二阶段时效处理时间</a:t>
            </a:r>
            <a:r>
              <a:rPr lang="zh-CN" altLang="en-US" sz="1600" b="1" dirty="0" smtClean="0">
                <a:solidFill>
                  <a:srgbClr val="FF0000"/>
                </a:solidFill>
              </a:rPr>
              <a:t>）</a:t>
            </a:r>
            <a:r>
              <a:rPr lang="zh-CN" altLang="en-US" sz="1600" b="1" dirty="0" smtClean="0"/>
              <a:t>这两个离散属性的稀疏值大于</a:t>
            </a:r>
            <a:r>
              <a:rPr lang="en-US" altLang="zh-CN" sz="1600" b="1" dirty="0" smtClean="0"/>
              <a:t>95</a:t>
            </a:r>
            <a:r>
              <a:rPr lang="zh-CN" altLang="en-US" sz="1600" b="1" dirty="0" smtClean="0"/>
              <a:t>，</a:t>
            </a:r>
            <a:r>
              <a:rPr lang="zh-CN" altLang="en-US" sz="1600" b="1" dirty="0" smtClean="0">
                <a:solidFill>
                  <a:srgbClr val="FF0000"/>
                </a:solidFill>
              </a:rPr>
              <a:t>因此它们都是稀疏属性。</a:t>
            </a:r>
            <a:endParaRPr lang="en-US" altLang="zh-CN" sz="1600" b="1" dirty="0" smtClean="0">
              <a:solidFill>
                <a:srgbClr val="FF0000"/>
              </a:solidFill>
            </a:endParaRPr>
          </a:p>
          <a:p>
            <a:r>
              <a:rPr lang="zh-CN" altLang="en-US" sz="1600" b="1" dirty="0" smtClean="0"/>
              <a:t>（</a:t>
            </a:r>
            <a:r>
              <a:rPr lang="en-US" altLang="zh-CN" sz="1600" b="1" dirty="0" smtClean="0"/>
              <a:t>2</a:t>
            </a:r>
            <a:r>
              <a:rPr lang="zh-CN" altLang="en-US" sz="1600" b="1" dirty="0" smtClean="0"/>
              <a:t>）依据专家经验，属性方差阈值设定为</a:t>
            </a:r>
            <a:r>
              <a:rPr lang="en-US" altLang="zh-CN" sz="1600" b="1" dirty="0" smtClean="0"/>
              <a:t>0.01</a:t>
            </a:r>
            <a:r>
              <a:rPr lang="zh-CN" altLang="en-US" sz="1600" b="1" dirty="0" smtClean="0"/>
              <a:t>，从右图中可看出</a:t>
            </a:r>
            <a:r>
              <a:rPr lang="zh-CN" altLang="en-US" sz="1600" b="1" dirty="0" smtClean="0">
                <a:solidFill>
                  <a:srgbClr val="FF0000"/>
                </a:solidFill>
              </a:rPr>
              <a:t>所有连续属性方差都大于</a:t>
            </a:r>
            <a:r>
              <a:rPr lang="en-US" altLang="zh-CN" sz="1600" b="1" dirty="0" smtClean="0">
                <a:solidFill>
                  <a:srgbClr val="FF0000"/>
                </a:solidFill>
              </a:rPr>
              <a:t>0.01</a:t>
            </a:r>
            <a:r>
              <a:rPr lang="zh-CN" altLang="en-US" sz="1600" b="1" dirty="0" smtClean="0"/>
              <a:t>，因此保留全部的连续属性。稀疏属性分析后，保留了</a:t>
            </a:r>
            <a:r>
              <a:rPr lang="en-US" altLang="zh-CN" sz="1600" b="1" dirty="0" smtClean="0"/>
              <a:t>25</a:t>
            </a:r>
            <a:r>
              <a:rPr lang="zh-CN" altLang="en-US" sz="1600" b="1" dirty="0" smtClean="0"/>
              <a:t>个属性。</a:t>
            </a:r>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smtClean="0"/>
              <a:t>——</a:t>
            </a:r>
            <a:r>
              <a:rPr lang="zh-CN" altLang="en-US" sz="2400" dirty="0" smtClean="0">
                <a:solidFill>
                  <a:srgbClr val="FF0000"/>
                </a:solidFill>
              </a:rPr>
              <a:t>蠕变性能数据</a:t>
            </a:r>
            <a:endParaRPr lang="zh-CN" altLang="en-US" sz="2400" dirty="0">
              <a:solidFill>
                <a:srgbClr val="FF0000"/>
              </a:solidFill>
            </a:endParaRP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可以过滤一些稀疏属</a:t>
            </a:r>
            <a:r>
              <a:rPr lang="zh-CN" altLang="en-US" sz="1800" dirty="0">
                <a:latin typeface="Calibri" panose="020F0502020204030204" pitchFamily="34" charset="0"/>
                <a:ea typeface="宋体" panose="02010600030101010101" pitchFamily="2" charset="-122"/>
              </a:rPr>
              <a:t>性</a:t>
            </a:r>
            <a:r>
              <a:rPr lang="zh-CN" altLang="en-US" sz="1800" dirty="0" smtClean="0">
                <a:latin typeface="Calibri" panose="020F0502020204030204" pitchFamily="34" charset="0"/>
                <a:ea typeface="宋体" panose="02010600030101010101" pitchFamily="2" charset="-122"/>
              </a:rPr>
              <a:t>，使得各个属性值的分布尽可能均匀，</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a:t>
            </a:r>
            <a:r>
              <a:rPr lang="zh-CN" altLang="en-US" sz="1800" dirty="0" smtClean="0">
                <a:solidFill>
                  <a:srgbClr val="FF0000"/>
                </a:solidFill>
                <a:latin typeface="Calibri" panose="020F0502020204030204" pitchFamily="34" charset="0"/>
                <a:ea typeface="宋体" panose="02010600030101010101" pitchFamily="2" charset="-122"/>
              </a:rPr>
              <a:t>样本数量为</a:t>
            </a:r>
            <a:r>
              <a:rPr lang="en-US" altLang="zh-CN" sz="1800" dirty="0" smtClean="0">
                <a:solidFill>
                  <a:srgbClr val="FF0000"/>
                </a:solidFill>
                <a:latin typeface="Calibri" panose="020F0502020204030204" pitchFamily="34" charset="0"/>
                <a:ea typeface="宋体" panose="02010600030101010101" pitchFamily="2" charset="-122"/>
              </a:rPr>
              <a:t>78</a:t>
            </a:r>
            <a:r>
              <a:rPr lang="zh-CN" altLang="en-US" sz="1800" dirty="0" smtClean="0">
                <a:solidFill>
                  <a:srgbClr val="FF0000"/>
                </a:solidFill>
                <a:latin typeface="Calibri" panose="020F0502020204030204" pitchFamily="34" charset="0"/>
                <a:ea typeface="宋体" panose="02010600030101010101" pitchFamily="2" charset="-122"/>
              </a:rPr>
              <a:t>条，描述因子个数为</a:t>
            </a:r>
            <a:r>
              <a:rPr lang="en-US" altLang="zh-CN" sz="1800" dirty="0" smtClean="0">
                <a:solidFill>
                  <a:srgbClr val="FF0000"/>
                </a:solidFill>
                <a:latin typeface="Calibri" panose="020F0502020204030204" pitchFamily="34" charset="0"/>
                <a:ea typeface="宋体" panose="02010600030101010101" pitchFamily="2" charset="-122"/>
              </a:rPr>
              <a:t>27</a:t>
            </a:r>
            <a:r>
              <a:rPr lang="zh-CN" altLang="en-US" sz="1800" dirty="0" smtClean="0">
                <a:solidFill>
                  <a:srgbClr val="FF0000"/>
                </a:solidFill>
                <a:latin typeface="Calibri" panose="020F0502020204030204" pitchFamily="34" charset="0"/>
                <a:ea typeface="宋体" panose="02010600030101010101" pitchFamily="2" charset="-122"/>
              </a:rPr>
              <a:t>个</a:t>
            </a:r>
            <a:r>
              <a:rPr lang="zh-CN" altLang="en-US" sz="1800" dirty="0" smtClean="0">
                <a:latin typeface="Calibri" panose="020F0502020204030204" pitchFamily="34" charset="0"/>
                <a:ea typeface="宋体" panose="02010600030101010101" pitchFamily="2" charset="-122"/>
              </a:rPr>
              <a:t>的蠕变性能数据进</a:t>
            </a:r>
            <a:r>
              <a:rPr lang="zh-CN" altLang="en-US" sz="1800" dirty="0">
                <a:latin typeface="Calibri" panose="020F0502020204030204" pitchFamily="34" charset="0"/>
                <a:ea typeface="宋体" panose="02010600030101010101" pitchFamily="2" charset="-122"/>
              </a:rPr>
              <a:t>行</a:t>
            </a:r>
            <a:r>
              <a:rPr lang="zh-CN" altLang="en-US" sz="1800" dirty="0" smtClean="0">
                <a:latin typeface="Calibri" panose="020F0502020204030204" pitchFamily="34" charset="0"/>
                <a:ea typeface="宋体" panose="02010600030101010101" pitchFamily="2" charset="-122"/>
              </a:rPr>
              <a:t>了稀疏属性分</a:t>
            </a:r>
            <a:r>
              <a:rPr lang="zh-CN" altLang="en-US" sz="1800" dirty="0">
                <a:latin typeface="Calibri" panose="020F0502020204030204" pitchFamily="34" charset="0"/>
                <a:ea typeface="宋体" panose="02010600030101010101" pitchFamily="2" charset="-122"/>
              </a:rPr>
              <a:t>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a:t>
            </a:r>
            <a:r>
              <a:rPr lang="zh-CN" altLang="en-US" sz="1800" dirty="0" smtClean="0">
                <a:latin typeface="Calibri" panose="020F0502020204030204" pitchFamily="34" charset="0"/>
                <a:ea typeface="宋体" panose="02010600030101010101" pitchFamily="2" charset="-122"/>
              </a:rPr>
              <a:t>量超过总数量的</a:t>
            </a:r>
            <a:r>
              <a:rPr lang="en-US" altLang="zh-CN" sz="1800" dirty="0">
                <a:latin typeface="Calibri" panose="020F0502020204030204" pitchFamily="34" charset="0"/>
                <a:ea typeface="宋体" panose="02010600030101010101" pitchFamily="2" charset="-122"/>
              </a:rPr>
              <a:t>95</a:t>
            </a:r>
            <a:r>
              <a:rPr lang="en-US" altLang="zh-CN" sz="1800" dirty="0" smtClean="0">
                <a:latin typeface="Calibri" panose="020F0502020204030204" pitchFamily="34" charset="0"/>
                <a:ea typeface="宋体" panose="02010600030101010101" pitchFamily="2" charset="-122"/>
              </a:rPr>
              <a:t>%</a:t>
            </a:r>
            <a:r>
              <a:rPr lang="zh-CN" altLang="en-US" sz="1800" dirty="0" smtClean="0">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a:t>
            </a:r>
            <a:r>
              <a:rPr lang="zh-CN" altLang="en-US" sz="1800" dirty="0" smtClean="0">
                <a:latin typeface="Calibri" panose="020F0502020204030204" pitchFamily="34" charset="0"/>
                <a:ea typeface="宋体" panose="02010600030101010101" pitchFamily="2" charset="-122"/>
              </a:rPr>
              <a:t>，也说</a:t>
            </a:r>
            <a:r>
              <a:rPr lang="zh-CN" altLang="en-US" sz="1800" dirty="0">
                <a:latin typeface="Calibri" panose="020F0502020204030204" pitchFamily="34" charset="0"/>
                <a:ea typeface="宋体" panose="02010600030101010101" pitchFamily="2" charset="-122"/>
              </a:rPr>
              <a:t>明该属性为稀疏属</a:t>
            </a:r>
            <a:r>
              <a:rPr lang="zh-CN" altLang="en-US" sz="1800" dirty="0" smtClean="0">
                <a:latin typeface="Calibri" panose="020F0502020204030204" pitchFamily="34" charset="0"/>
                <a:ea typeface="宋体" panose="02010600030101010101" pitchFamily="2" charset="-122"/>
              </a:rPr>
              <a:t>性。</a:t>
            </a:r>
            <a:endParaRPr lang="zh-CN" altLang="en-US" sz="1800" dirty="0">
              <a:latin typeface="Calibri" panose="020F0502020204030204" pitchFamily="34" charset="0"/>
              <a:ea typeface="宋体" panose="02010600030101010101" pitchFamily="2" charset="-122"/>
            </a:endParaRPr>
          </a:p>
        </p:txBody>
      </p:sp>
      <p:grpSp>
        <p:nvGrpSpPr>
          <p:cNvPr id="11" name="组合 10"/>
          <p:cNvGrpSpPr/>
          <p:nvPr/>
        </p:nvGrpSpPr>
        <p:grpSpPr>
          <a:xfrm>
            <a:off x="-396551" y="1993535"/>
            <a:ext cx="5688632" cy="3594640"/>
            <a:chOff x="-324543" y="2276872"/>
            <a:chExt cx="5643548" cy="3947056"/>
          </a:xfrm>
        </p:grpSpPr>
        <p:pic>
          <p:nvPicPr>
            <p:cNvPr id="3" name="图片 2"/>
            <p:cNvPicPr>
              <a:picLocks noChangeAspect="1"/>
            </p:cNvPicPr>
            <p:nvPr/>
          </p:nvPicPr>
          <p:blipFill>
            <a:blip r:embed="rId4"/>
            <a:stretch>
              <a:fillRect/>
            </a:stretch>
          </p:blipFill>
          <p:spPr>
            <a:xfrm>
              <a:off x="-324543" y="2276872"/>
              <a:ext cx="5643548" cy="3947056"/>
            </a:xfrm>
            <a:prstGeom prst="rect">
              <a:avLst/>
            </a:prstGeom>
          </p:spPr>
        </p:pic>
        <p:cxnSp>
          <p:nvCxnSpPr>
            <p:cNvPr id="6" name="直接连接符 5"/>
            <p:cNvCxnSpPr/>
            <p:nvPr/>
          </p:nvCxnSpPr>
          <p:spPr>
            <a:xfrm>
              <a:off x="4033132" y="2738646"/>
              <a:ext cx="19894" cy="2910819"/>
            </a:xfrm>
            <a:prstGeom prst="line">
              <a:avLst/>
            </a:prstGeom>
            <a:ln w="28575">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01028" y="2876384"/>
              <a:ext cx="379131" cy="744637"/>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-95</a:t>
              </a:r>
              <a:endParaRPr lang="zh-CN" altLang="en-US" sz="1200" b="1" dirty="0">
                <a:solidFill>
                  <a:srgbClr val="FF0000"/>
                </a:solidFill>
              </a:endParaRPr>
            </a:p>
          </p:txBody>
        </p:sp>
      </p:grpSp>
      <p:grpSp>
        <p:nvGrpSpPr>
          <p:cNvPr id="23" name="组合 22"/>
          <p:cNvGrpSpPr/>
          <p:nvPr/>
        </p:nvGrpSpPr>
        <p:grpSpPr>
          <a:xfrm>
            <a:off x="4159467" y="2086167"/>
            <a:ext cx="4891896" cy="3421355"/>
            <a:chOff x="4170144" y="2380671"/>
            <a:chExt cx="4891896" cy="3421355"/>
          </a:xfrm>
        </p:grpSpPr>
        <p:pic>
          <p:nvPicPr>
            <p:cNvPr id="15" name="图片 14"/>
            <p:cNvPicPr>
              <a:picLocks noChangeAspect="1"/>
            </p:cNvPicPr>
            <p:nvPr/>
          </p:nvPicPr>
          <p:blipFill>
            <a:blip r:embed="rId5"/>
            <a:stretch>
              <a:fillRect/>
            </a:stretch>
          </p:blipFill>
          <p:spPr>
            <a:xfrm>
              <a:off x="4170144" y="2380671"/>
              <a:ext cx="4891896" cy="3421355"/>
            </a:xfrm>
            <a:prstGeom prst="rect">
              <a:avLst/>
            </a:prstGeom>
          </p:spPr>
        </p:pic>
        <p:cxnSp>
          <p:nvCxnSpPr>
            <p:cNvPr id="18" name="直接连接符 17"/>
            <p:cNvCxnSpPr/>
            <p:nvPr/>
          </p:nvCxnSpPr>
          <p:spPr>
            <a:xfrm>
              <a:off x="5220072" y="2696814"/>
              <a:ext cx="0" cy="2754882"/>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0669" y="2842445"/>
              <a:ext cx="369332" cy="717153"/>
            </a:xfrm>
            <a:prstGeom prst="rect">
              <a:avLst/>
            </a:prstGeom>
            <a:noFill/>
          </p:spPr>
          <p:txBody>
            <a:bodyPr vert="eaVert" wrap="square" rtlCol="0">
              <a:spAutoFit/>
            </a:bodyPr>
            <a:lstStyle/>
            <a:p>
              <a:r>
                <a:rPr lang="zh-CN" altLang="en-US" sz="1200" b="1" dirty="0" smtClean="0">
                  <a:solidFill>
                    <a:srgbClr val="FF0000"/>
                  </a:solidFill>
                </a:rPr>
                <a:t>阈值</a:t>
              </a:r>
              <a:r>
                <a:rPr lang="en-US" altLang="zh-CN" sz="1200" b="1" dirty="0" smtClean="0">
                  <a:solidFill>
                    <a:srgbClr val="FF0000"/>
                  </a:solidFill>
                </a:rPr>
                <a:t>-0.01</a:t>
              </a:r>
              <a:endParaRPr lang="zh-CN" altLang="en-US" sz="1200" b="1" dirty="0">
                <a:solidFill>
                  <a:srgbClr val="FF0000"/>
                </a:solidFill>
              </a:endParaRPr>
            </a:p>
          </p:txBody>
        </p:sp>
      </p:grpSp>
      <p:sp>
        <p:nvSpPr>
          <p:cNvPr id="24" name="矩形 23"/>
          <p:cNvSpPr/>
          <p:nvPr/>
        </p:nvSpPr>
        <p:spPr>
          <a:xfrm>
            <a:off x="289622" y="5396439"/>
            <a:ext cx="8614321" cy="130611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219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smtClean="0"/>
              <a:t>相关属</a:t>
            </a:r>
            <a:r>
              <a:rPr lang="zh-CN" altLang="en-US" sz="2400" dirty="0"/>
              <a:t>性分析</a:t>
            </a:r>
            <a:r>
              <a:rPr lang="en-US" altLang="zh-CN" sz="2400" dirty="0"/>
              <a:t>——</a:t>
            </a:r>
            <a:r>
              <a:rPr lang="zh-CN" altLang="en-US" sz="2400" dirty="0">
                <a:solidFill>
                  <a:srgbClr val="FF0000"/>
                </a:solidFill>
              </a:rPr>
              <a:t>蠕变性能数据</a:t>
            </a:r>
          </a:p>
        </p:txBody>
      </p:sp>
      <p:pic>
        <p:nvPicPr>
          <p:cNvPr id="4" name="图片 3"/>
          <p:cNvPicPr>
            <a:picLocks noChangeAspect="1"/>
          </p:cNvPicPr>
          <p:nvPr/>
        </p:nvPicPr>
        <p:blipFill>
          <a:blip r:embed="rId3"/>
          <a:stretch>
            <a:fillRect/>
          </a:stretch>
        </p:blipFill>
        <p:spPr>
          <a:xfrm>
            <a:off x="5124507" y="2181789"/>
            <a:ext cx="3698212" cy="3216177"/>
          </a:xfrm>
          <a:prstGeom prst="rect">
            <a:avLst/>
          </a:prstGeom>
        </p:spPr>
      </p:pic>
      <p:sp>
        <p:nvSpPr>
          <p:cNvPr id="7" name="文本框 4"/>
          <p:cNvSpPr txBox="1">
            <a:spLocks noChangeArrowheads="1"/>
          </p:cNvSpPr>
          <p:nvPr/>
        </p:nvSpPr>
        <p:spPr bwMode="auto">
          <a:xfrm>
            <a:off x="12529" y="735653"/>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smtClean="0">
                <a:latin typeface="Calibri" panose="020F0502020204030204" pitchFamily="34" charset="0"/>
                <a:ea typeface="宋体" panose="02010600030101010101" pitchFamily="2" charset="-122"/>
              </a:rPr>
              <a:t>可以过滤</a:t>
            </a:r>
            <a:r>
              <a:rPr lang="zh-CN" altLang="en-US" sz="1800" dirty="0">
                <a:latin typeface="Calibri" panose="020F0502020204030204" pitchFamily="34" charset="0"/>
                <a:ea typeface="宋体" panose="02010600030101010101" pitchFamily="2" charset="-122"/>
              </a:rPr>
              <a:t>无关或弱相关的属性，保留最相关的属</a:t>
            </a:r>
            <a:r>
              <a:rPr lang="zh-CN" altLang="en-US" sz="1800" dirty="0" smtClean="0">
                <a:latin typeface="Calibri" panose="020F0502020204030204" pitchFamily="34" charset="0"/>
                <a:ea typeface="宋体" panose="02010600030101010101" pitchFamily="2" charset="-122"/>
              </a:rPr>
              <a:t>性，使得条件属性与决策属性之间的相关性较强，</a:t>
            </a:r>
            <a:r>
              <a:rPr lang="zh-CN" altLang="en-US" sz="1800" dirty="0">
                <a:latin typeface="Calibri" panose="020F0502020204030204" pitchFamily="34" charset="0"/>
                <a:ea typeface="宋体" panose="02010600030101010101" pitchFamily="2" charset="-122"/>
              </a:rPr>
              <a:t>从而为后续</a:t>
            </a:r>
            <a:r>
              <a:rPr lang="zh-CN" altLang="en-US" sz="1800" dirty="0" smtClean="0">
                <a:latin typeface="Calibri" panose="020F0502020204030204" pitchFamily="34" charset="0"/>
                <a:ea typeface="宋体" panose="02010600030101010101" pitchFamily="2" charset="-122"/>
              </a:rPr>
              <a:t>的数据分析提供良好质量的数据，</a:t>
            </a:r>
            <a:r>
              <a:rPr lang="zh-CN" altLang="en-US" sz="1800" dirty="0">
                <a:latin typeface="Calibri" panose="020F0502020204030204" pitchFamily="34" charset="0"/>
                <a:ea typeface="宋体" panose="02010600030101010101" pitchFamily="2" charset="-122"/>
              </a:rPr>
              <a:t>提高机器学</a:t>
            </a:r>
            <a:r>
              <a:rPr lang="zh-CN" altLang="en-US" sz="1800" dirty="0" smtClean="0">
                <a:latin typeface="Calibri" panose="020F0502020204030204" pitchFamily="34" charset="0"/>
                <a:ea typeface="宋体" panose="02010600030101010101" pitchFamily="2" charset="-122"/>
              </a:rPr>
              <a:t>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b="1" dirty="0" smtClean="0"/>
              <a:t>：</a:t>
            </a:r>
            <a:r>
              <a:rPr lang="zh-CN" altLang="en-US" sz="1800" dirty="0" smtClean="0">
                <a:latin typeface="Calibri" panose="020F0502020204030204" pitchFamily="34" charset="0"/>
                <a:ea typeface="宋体" panose="02010600030101010101" pitchFamily="2" charset="-122"/>
              </a:rPr>
              <a:t>对样本数量为</a:t>
            </a:r>
            <a:r>
              <a:rPr lang="en-US" altLang="zh-CN" sz="1800" dirty="0" smtClean="0">
                <a:latin typeface="Calibri" panose="020F0502020204030204" pitchFamily="34" charset="0"/>
                <a:ea typeface="宋体" panose="02010600030101010101" pitchFamily="2" charset="-122"/>
              </a:rPr>
              <a:t>78</a:t>
            </a:r>
            <a:r>
              <a:rPr lang="zh-CN" altLang="en-US" sz="1800" dirty="0" smtClean="0">
                <a:latin typeface="Calibri" panose="020F0502020204030204" pitchFamily="34" charset="0"/>
                <a:ea typeface="宋体" panose="02010600030101010101" pitchFamily="2" charset="-122"/>
              </a:rPr>
              <a:t>条，描述因子个数为</a:t>
            </a:r>
            <a:r>
              <a:rPr lang="en-US" altLang="zh-CN" sz="1800" dirty="0" smtClean="0">
                <a:latin typeface="Calibri" panose="020F0502020204030204" pitchFamily="34" charset="0"/>
                <a:ea typeface="宋体" panose="02010600030101010101" pitchFamily="2" charset="-122"/>
              </a:rPr>
              <a:t>25</a:t>
            </a:r>
            <a:r>
              <a:rPr lang="zh-CN" altLang="en-US" sz="1800" dirty="0" smtClean="0">
                <a:latin typeface="Calibri" panose="020F0502020204030204" pitchFamily="34" charset="0"/>
                <a:ea typeface="宋体" panose="02010600030101010101" pitchFamily="2" charset="-122"/>
              </a:rPr>
              <a:t>个的蠕变性能数据进</a:t>
            </a:r>
            <a:r>
              <a:rPr lang="zh-CN" altLang="en-US" sz="1800" dirty="0">
                <a:latin typeface="Calibri" panose="020F0502020204030204" pitchFamily="34" charset="0"/>
                <a:ea typeface="宋体" panose="02010600030101010101" pitchFamily="2" charset="-122"/>
              </a:rPr>
              <a:t>行了相关性分析。其中，红色表示</a:t>
            </a:r>
            <a:r>
              <a:rPr lang="zh-CN" altLang="en-US" sz="1800" dirty="0">
                <a:solidFill>
                  <a:srgbClr val="FF0000"/>
                </a:solidFill>
                <a:latin typeface="Calibri" panose="020F0502020204030204" pitchFamily="34" charset="0"/>
                <a:ea typeface="宋体" panose="02010600030101010101" pitchFamily="2" charset="-122"/>
              </a:rPr>
              <a:t>正相关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负相关</a:t>
            </a:r>
            <a:r>
              <a:rPr lang="zh-CN" altLang="en-US" sz="1800" dirty="0">
                <a:latin typeface="Calibri" panose="020F0502020204030204" pitchFamily="34" charset="0"/>
                <a:ea typeface="宋体" panose="02010600030101010101" pitchFamily="2" charset="-122"/>
              </a:rPr>
              <a:t>，颜色越深，相关性越强。</a:t>
            </a:r>
          </a:p>
        </p:txBody>
      </p:sp>
      <p:pic>
        <p:nvPicPr>
          <p:cNvPr id="5" name="图片 4"/>
          <p:cNvPicPr>
            <a:picLocks noChangeAspect="1"/>
          </p:cNvPicPr>
          <p:nvPr/>
        </p:nvPicPr>
        <p:blipFill>
          <a:blip r:embed="rId5"/>
          <a:stretch>
            <a:fillRect/>
          </a:stretch>
        </p:blipFill>
        <p:spPr>
          <a:xfrm>
            <a:off x="540312" y="2155728"/>
            <a:ext cx="4144381" cy="3304670"/>
          </a:xfrm>
          <a:prstGeom prst="rect">
            <a:avLst/>
          </a:prstGeom>
        </p:spPr>
      </p:pic>
      <p:sp>
        <p:nvSpPr>
          <p:cNvPr id="9" name="文本框 8"/>
          <p:cNvSpPr txBox="1"/>
          <p:nvPr/>
        </p:nvSpPr>
        <p:spPr>
          <a:xfrm>
            <a:off x="4381599" y="2358456"/>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37566" y="2424568"/>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225386" y="5502959"/>
            <a:ext cx="8868167" cy="1200329"/>
            <a:chOff x="271416" y="5531597"/>
            <a:chExt cx="8868167" cy="1189962"/>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1416" y="5531597"/>
              <a:ext cx="8868167" cy="1189962"/>
            </a:xfrm>
            <a:prstGeom prst="rect">
              <a:avLst/>
            </a:prstGeom>
            <a:noFill/>
          </p:spPr>
          <p:txBody>
            <a:bodyPr wrap="square" rtlCol="0">
              <a:spAutoFit/>
            </a:bodyPr>
            <a:lstStyle/>
            <a:p>
              <a:r>
                <a:rPr lang="zh-CN" altLang="en-US" sz="1600" b="1" dirty="0" smtClean="0"/>
                <a:t>结论分析与思考：</a:t>
              </a:r>
              <a:endParaRPr lang="en-US" altLang="zh-CN" sz="1600" b="1" dirty="0" smtClean="0"/>
            </a:p>
            <a:p>
              <a:r>
                <a:rPr lang="zh-CN" altLang="en-US" sz="1400" dirty="0" smtClean="0"/>
                <a:t>（</a:t>
              </a:r>
              <a:r>
                <a:rPr lang="en-US" altLang="zh-CN" sz="1400" dirty="0" smtClean="0"/>
                <a:t>1</a:t>
              </a:r>
              <a:r>
                <a:rPr lang="zh-CN" altLang="en-US" sz="1400" dirty="0" smtClean="0"/>
                <a:t>）依据专家经验，相关系数阈值设定为</a:t>
              </a:r>
              <a:r>
                <a:rPr lang="en-US" altLang="zh-CN" sz="1400" dirty="0" smtClean="0"/>
                <a:t>0.02</a:t>
              </a:r>
              <a:r>
                <a:rPr lang="zh-CN" altLang="en-US" sz="1400" dirty="0" smtClean="0"/>
                <a:t>，从左图可以看出，所有的蠕变属性</a:t>
              </a:r>
              <a:r>
                <a:rPr lang="zh-CN" altLang="en-US" sz="1400" dirty="0" smtClean="0">
                  <a:solidFill>
                    <a:srgbClr val="FF0000"/>
                  </a:solidFill>
                </a:rPr>
                <a:t>（</a:t>
              </a:r>
              <a:r>
                <a:rPr lang="en-US" altLang="zh-CN" sz="1400" dirty="0" smtClean="0">
                  <a:solidFill>
                    <a:srgbClr val="FF0000"/>
                  </a:solidFill>
                </a:rPr>
                <a:t>25</a:t>
              </a:r>
              <a:r>
                <a:rPr lang="zh-CN" altLang="en-US" sz="1400" dirty="0">
                  <a:solidFill>
                    <a:srgbClr val="FF0000"/>
                  </a:solidFill>
                </a:rPr>
                <a:t>个</a:t>
              </a:r>
              <a:r>
                <a:rPr lang="zh-CN" altLang="en-US" sz="1400" dirty="0" smtClean="0"/>
                <a:t>）与决策属性（蠕变断裂寿命）之间的相关系数都大于</a:t>
              </a:r>
              <a:r>
                <a:rPr lang="en-US" altLang="zh-CN" sz="1400" dirty="0" smtClean="0"/>
                <a:t>0.02</a:t>
              </a:r>
              <a:r>
                <a:rPr lang="zh-CN" altLang="en-US" sz="1400" dirty="0" smtClean="0"/>
                <a:t>，</a:t>
              </a:r>
              <a:r>
                <a:rPr lang="zh-CN" altLang="en-US" sz="1400" dirty="0" smtClean="0">
                  <a:solidFill>
                    <a:srgbClr val="FF0000"/>
                  </a:solidFill>
                </a:rPr>
                <a:t>因此保留了全部属性</a:t>
              </a:r>
              <a:r>
                <a:rPr lang="zh-CN" altLang="en-US" sz="1400" dirty="0" smtClean="0"/>
                <a:t>。</a:t>
              </a:r>
              <a:endParaRPr lang="en-US" altLang="zh-CN" sz="1400" dirty="0" smtClean="0"/>
            </a:p>
            <a:p>
              <a:r>
                <a:rPr lang="zh-CN" altLang="en-US" sz="1400" dirty="0" smtClean="0"/>
                <a:t>（</a:t>
              </a:r>
              <a:r>
                <a:rPr lang="en-US" altLang="zh-CN" sz="1400" dirty="0" smtClean="0"/>
                <a:t>2</a:t>
              </a:r>
              <a:r>
                <a:rPr lang="zh-CN" altLang="en-US" sz="1400" dirty="0" smtClean="0"/>
                <a:t>）从右图看出条件属性与条件属性之间也存在较强的相关性，称之为冗余性，</a:t>
              </a:r>
              <a:r>
                <a:rPr lang="zh-CN" altLang="en-US" sz="1400" dirty="0" smtClean="0">
                  <a:solidFill>
                    <a:srgbClr val="FF0000"/>
                  </a:solidFill>
                </a:rPr>
                <a:t>因此接下来需要考虑消除属性之间的冗余性。</a:t>
              </a:r>
              <a:endParaRPr lang="zh-CN" altLang="en-US" sz="1400" dirty="0">
                <a:solidFill>
                  <a:srgbClr val="FF0000"/>
                </a:solidFill>
              </a:endParaRPr>
            </a:p>
          </p:txBody>
        </p:sp>
      </p:grpSp>
      <p:cxnSp>
        <p:nvCxnSpPr>
          <p:cNvPr id="17" name="直接连接符 16"/>
          <p:cNvCxnSpPr/>
          <p:nvPr/>
        </p:nvCxnSpPr>
        <p:spPr>
          <a:xfrm>
            <a:off x="863953" y="5013176"/>
            <a:ext cx="3820740" cy="0"/>
          </a:xfrm>
          <a:prstGeom prst="line">
            <a:avLst/>
          </a:prstGeom>
          <a:ln w="285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188501" y="2880727"/>
            <a:ext cx="1305905" cy="369332"/>
          </a:xfrm>
          <a:prstGeom prst="rect">
            <a:avLst/>
          </a:prstGeom>
          <a:noFill/>
        </p:spPr>
        <p:txBody>
          <a:bodyPr wrap="square" rtlCol="0">
            <a:spAutoFit/>
          </a:bodyPr>
          <a:lstStyle/>
          <a:p>
            <a:r>
              <a:rPr lang="zh-CN" altLang="en-US" b="1" dirty="0" smtClean="0">
                <a:solidFill>
                  <a:srgbClr val="FF0000"/>
                </a:solidFill>
              </a:rPr>
              <a:t>阈值</a:t>
            </a:r>
            <a:r>
              <a:rPr lang="zh-CN" altLang="en-US" b="1" dirty="0">
                <a:solidFill>
                  <a:srgbClr val="FF0000"/>
                </a:solidFill>
              </a:rPr>
              <a:t>：</a:t>
            </a:r>
            <a:r>
              <a:rPr lang="en-US" altLang="zh-CN" b="1" dirty="0" smtClean="0">
                <a:solidFill>
                  <a:srgbClr val="FF0000"/>
                </a:solidFill>
              </a:rPr>
              <a:t>0.02</a:t>
            </a:r>
            <a:endParaRPr lang="zh-CN" altLang="en-US" b="1" dirty="0">
              <a:solidFill>
                <a:srgbClr val="FF0000"/>
              </a:solidFill>
            </a:endParaRPr>
          </a:p>
        </p:txBody>
      </p:sp>
    </p:spTree>
    <p:extLst>
      <p:ext uri="{BB962C8B-B14F-4D97-AF65-F5344CB8AC3E}">
        <p14:creationId xmlns:p14="http://schemas.microsoft.com/office/powerpoint/2010/main" val="3919982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a:t>
            </a:r>
            <a:r>
              <a:rPr lang="zh-CN" altLang="en-US" sz="2400" dirty="0" smtClean="0"/>
              <a:t>属</a:t>
            </a:r>
            <a:r>
              <a:rPr lang="zh-CN" altLang="en-US" sz="2400" dirty="0"/>
              <a:t>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9469" y="799654"/>
            <a:ext cx="908408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dirty="0"/>
              <a:t>目的：</a:t>
            </a:r>
            <a:r>
              <a:rPr lang="zh-CN" altLang="en-US" sz="1400" dirty="0" smtClean="0">
                <a:latin typeface="Calibri" panose="020F0502020204030204" pitchFamily="34" charset="0"/>
                <a:ea typeface="宋体" panose="02010600030101010101" pitchFamily="2" charset="-122"/>
              </a:rPr>
              <a:t>可以</a:t>
            </a:r>
            <a:r>
              <a:rPr lang="zh-CN" altLang="en-US" sz="1400" dirty="0">
                <a:latin typeface="Calibri" panose="020F0502020204030204" pitchFamily="34" charset="0"/>
                <a:ea typeface="宋体" panose="02010600030101010101" pitchFamily="2" charset="-122"/>
              </a:rPr>
              <a:t>过</a:t>
            </a:r>
            <a:r>
              <a:rPr lang="zh-CN" altLang="en-US" sz="1400" dirty="0" smtClean="0">
                <a:latin typeface="Calibri" panose="020F0502020204030204" pitchFamily="34" charset="0"/>
                <a:ea typeface="宋体" panose="02010600030101010101" pitchFamily="2" charset="-122"/>
              </a:rPr>
              <a:t>滤冗余属</a:t>
            </a:r>
            <a:r>
              <a:rPr lang="zh-CN" altLang="en-US" sz="1400" dirty="0">
                <a:latin typeface="Calibri" panose="020F0502020204030204" pitchFamily="34" charset="0"/>
                <a:ea typeface="宋体" panose="02010600030101010101" pitchFamily="2" charset="-122"/>
              </a:rPr>
              <a:t>性</a:t>
            </a:r>
            <a:r>
              <a:rPr lang="zh-CN" altLang="en-US" sz="1400" dirty="0" smtClean="0">
                <a:latin typeface="Calibri" panose="020F0502020204030204" pitchFamily="34" charset="0"/>
                <a:ea typeface="宋体" panose="02010600030101010101" pitchFamily="2" charset="-122"/>
              </a:rPr>
              <a:t>，使得条件属性与条件属性之间的相关性较弱，</a:t>
            </a:r>
            <a:r>
              <a:rPr lang="zh-CN" altLang="en-US" sz="1400" dirty="0">
                <a:latin typeface="Calibri" panose="020F0502020204030204" pitchFamily="34" charset="0"/>
                <a:ea typeface="宋体" panose="02010600030101010101" pitchFamily="2" charset="-122"/>
              </a:rPr>
              <a:t>从而为后续</a:t>
            </a:r>
            <a:r>
              <a:rPr lang="zh-CN" altLang="en-US" sz="1400" dirty="0" smtClean="0">
                <a:latin typeface="Calibri" panose="020F0502020204030204" pitchFamily="34" charset="0"/>
                <a:ea typeface="宋体" panose="02010600030101010101" pitchFamily="2" charset="-122"/>
              </a:rPr>
              <a:t>的数据分析提供良好质量的数据，</a:t>
            </a:r>
            <a:r>
              <a:rPr lang="zh-CN" altLang="en-US" sz="1400" dirty="0">
                <a:latin typeface="Calibri" panose="020F0502020204030204" pitchFamily="34" charset="0"/>
                <a:ea typeface="宋体" panose="02010600030101010101" pitchFamily="2" charset="-122"/>
              </a:rPr>
              <a:t>提高机器学</a:t>
            </a:r>
            <a:r>
              <a:rPr lang="zh-CN" altLang="en-US" sz="1400" dirty="0" smtClean="0">
                <a:latin typeface="Calibri" panose="020F0502020204030204" pitchFamily="34" charset="0"/>
                <a:ea typeface="宋体" panose="02010600030101010101" pitchFamily="2" charset="-122"/>
              </a:rPr>
              <a:t>习的预测精度。</a:t>
            </a:r>
            <a:endParaRPr lang="en-US" altLang="zh-CN" sz="1400" dirty="0">
              <a:latin typeface="Calibri" panose="020F0502020204030204" pitchFamily="34" charset="0"/>
              <a:ea typeface="宋体" panose="02010600030101010101" pitchFamily="2" charset="-122"/>
            </a:endParaRPr>
          </a:p>
          <a:p>
            <a:pPr>
              <a:spcBef>
                <a:spcPct val="0"/>
              </a:spcBef>
              <a:buNone/>
            </a:pPr>
            <a:r>
              <a:rPr lang="zh-CN" altLang="en-US" sz="1400" b="1" dirty="0"/>
              <a:t>方法</a:t>
            </a:r>
            <a:r>
              <a:rPr lang="zh-CN" altLang="en-US" sz="1400" b="1" dirty="0" smtClean="0"/>
              <a:t>：</a:t>
            </a:r>
            <a:r>
              <a:rPr lang="zh-CN" altLang="en-US" sz="1400" dirty="0" smtClean="0">
                <a:latin typeface="Calibri" panose="020F0502020204030204" pitchFamily="34" charset="0"/>
                <a:ea typeface="宋体" panose="02010600030101010101" pitchFamily="2" charset="-122"/>
              </a:rPr>
              <a:t>对</a:t>
            </a:r>
            <a:r>
              <a:rPr lang="zh-CN" altLang="en-US" sz="1400" dirty="0" smtClean="0">
                <a:solidFill>
                  <a:srgbClr val="FF0000"/>
                </a:solidFill>
                <a:latin typeface="Calibri" panose="020F0502020204030204" pitchFamily="34" charset="0"/>
                <a:ea typeface="宋体" panose="02010600030101010101" pitchFamily="2" charset="-122"/>
              </a:rPr>
              <a:t>样本数量为</a:t>
            </a:r>
            <a:r>
              <a:rPr lang="en-US" altLang="zh-CN" sz="1400" dirty="0" smtClean="0">
                <a:solidFill>
                  <a:srgbClr val="FF0000"/>
                </a:solidFill>
                <a:latin typeface="Calibri" panose="020F0502020204030204" pitchFamily="34" charset="0"/>
                <a:ea typeface="宋体" panose="02010600030101010101" pitchFamily="2" charset="-122"/>
              </a:rPr>
              <a:t>78</a:t>
            </a:r>
            <a:r>
              <a:rPr lang="zh-CN" altLang="en-US" sz="1400" dirty="0" smtClean="0">
                <a:solidFill>
                  <a:srgbClr val="FF0000"/>
                </a:solidFill>
                <a:latin typeface="Calibri" panose="020F0502020204030204" pitchFamily="34" charset="0"/>
                <a:ea typeface="宋体" panose="02010600030101010101" pitchFamily="2" charset="-122"/>
              </a:rPr>
              <a:t>条，描述因子个数为</a:t>
            </a:r>
            <a:r>
              <a:rPr lang="en-US" altLang="zh-CN" sz="1400" dirty="0" smtClean="0">
                <a:solidFill>
                  <a:srgbClr val="FF0000"/>
                </a:solidFill>
                <a:latin typeface="Calibri" panose="020F0502020204030204" pitchFamily="34" charset="0"/>
                <a:ea typeface="宋体" panose="02010600030101010101" pitchFamily="2" charset="-122"/>
              </a:rPr>
              <a:t>25</a:t>
            </a:r>
            <a:r>
              <a:rPr lang="zh-CN" altLang="en-US" sz="1400" dirty="0" smtClean="0">
                <a:solidFill>
                  <a:srgbClr val="FF0000"/>
                </a:solidFill>
                <a:latin typeface="Calibri" panose="020F0502020204030204" pitchFamily="34" charset="0"/>
                <a:ea typeface="宋体" panose="02010600030101010101" pitchFamily="2" charset="-122"/>
              </a:rPr>
              <a:t>个</a:t>
            </a:r>
            <a:r>
              <a:rPr lang="zh-CN" altLang="en-US" sz="1400" dirty="0" smtClean="0">
                <a:latin typeface="Calibri" panose="020F0502020204030204" pitchFamily="34" charset="0"/>
                <a:ea typeface="宋体" panose="02010600030101010101" pitchFamily="2" charset="-122"/>
              </a:rPr>
              <a:t>的蠕变性能数据进</a:t>
            </a:r>
            <a:r>
              <a:rPr lang="zh-CN" altLang="en-US" sz="1400" dirty="0">
                <a:latin typeface="Calibri" panose="020F0502020204030204" pitchFamily="34" charset="0"/>
                <a:ea typeface="宋体" panose="02010600030101010101" pitchFamily="2" charset="-122"/>
              </a:rPr>
              <a:t>行</a:t>
            </a:r>
            <a:r>
              <a:rPr lang="zh-CN" altLang="en-US" sz="1400" dirty="0" smtClean="0">
                <a:latin typeface="Calibri" panose="020F0502020204030204" pitchFamily="34" charset="0"/>
                <a:ea typeface="宋体" panose="02010600030101010101" pitchFamily="2" charset="-122"/>
              </a:rPr>
              <a:t>了冗余性分</a:t>
            </a:r>
            <a:r>
              <a:rPr lang="zh-CN" altLang="en-US" sz="1400" dirty="0">
                <a:latin typeface="Calibri" panose="020F0502020204030204" pitchFamily="34" charset="0"/>
                <a:ea typeface="宋体" panose="02010600030101010101" pitchFamily="2" charset="-122"/>
              </a:rPr>
              <a:t>析</a:t>
            </a:r>
            <a:r>
              <a:rPr lang="zh-CN" altLang="en-US" sz="1400" dirty="0" smtClean="0">
                <a:latin typeface="Calibri" panose="020F0502020204030204" pitchFamily="34" charset="0"/>
                <a:ea typeface="宋体" panose="02010600030101010101" pitchFamily="2" charset="-122"/>
              </a:rPr>
              <a:t>。这里筛</a:t>
            </a:r>
            <a:r>
              <a:rPr lang="zh-CN" altLang="en-US" sz="1400" dirty="0">
                <a:latin typeface="Calibri" panose="020F0502020204030204" pitchFamily="34" charset="0"/>
                <a:ea typeface="宋体" panose="02010600030101010101" pitchFamily="2" charset="-122"/>
              </a:rPr>
              <a:t>除冗余属</a:t>
            </a:r>
            <a:r>
              <a:rPr lang="zh-CN" altLang="en-US" sz="1400" dirty="0" smtClean="0">
                <a:latin typeface="Calibri" panose="020F0502020204030204" pitchFamily="34" charset="0"/>
                <a:ea typeface="宋体" panose="02010600030101010101" pitchFamily="2" charset="-122"/>
              </a:rPr>
              <a:t>性的方法为随机森林。树模型能够根据样本数据给出赋予各个特征权重，</a:t>
            </a:r>
            <a:r>
              <a:rPr lang="zh-CN" altLang="zh-CN" sz="1400" dirty="0" smtClean="0">
                <a:latin typeface="+mn-ea"/>
                <a:ea typeface="+mn-ea"/>
              </a:rPr>
              <a:t>在对</a:t>
            </a:r>
            <a:r>
              <a:rPr lang="zh-CN" altLang="zh-CN" sz="1400" dirty="0">
                <a:latin typeface="+mn-ea"/>
                <a:ea typeface="+mn-ea"/>
              </a:rPr>
              <a:t>各特征进行权重赋值时，当一种特征权重得分较高时，另一种与它存在冗余关系的特征权重急剧下降，因此可以有效地筛除冗余属</a:t>
            </a:r>
            <a:r>
              <a:rPr lang="zh-CN" altLang="zh-CN" sz="1400" dirty="0" smtClean="0">
                <a:latin typeface="+mn-ea"/>
                <a:ea typeface="+mn-ea"/>
              </a:rPr>
              <a:t>性</a:t>
            </a:r>
            <a:r>
              <a:rPr lang="zh-CN" altLang="en-US" sz="1400" dirty="0" smtClean="0">
                <a:latin typeface="+mn-ea"/>
                <a:ea typeface="+mn-ea"/>
              </a:rPr>
              <a:t>。</a:t>
            </a:r>
            <a:endParaRPr lang="zh-CN" altLang="en-US" sz="1400" dirty="0">
              <a:latin typeface="+mn-ea"/>
              <a:ea typeface="+mn-ea"/>
            </a:endParaRPr>
          </a:p>
        </p:txBody>
      </p:sp>
      <p:pic>
        <p:nvPicPr>
          <p:cNvPr id="5" name="图片 4"/>
          <p:cNvPicPr>
            <a:picLocks noChangeAspect="1"/>
          </p:cNvPicPr>
          <p:nvPr/>
        </p:nvPicPr>
        <p:blipFill>
          <a:blip r:embed="rId4"/>
          <a:stretch>
            <a:fillRect/>
          </a:stretch>
        </p:blipFill>
        <p:spPr>
          <a:xfrm>
            <a:off x="3491880" y="1969204"/>
            <a:ext cx="4018718" cy="340401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549075756"/>
              </p:ext>
            </p:extLst>
          </p:nvPr>
        </p:nvGraphicFramePr>
        <p:xfrm>
          <a:off x="97180" y="2008382"/>
          <a:ext cx="2252311" cy="4779268"/>
        </p:xfrm>
        <a:graphic>
          <a:graphicData uri="http://schemas.openxmlformats.org/drawingml/2006/table">
            <a:tbl>
              <a:tblPr>
                <a:tableStyleId>{BDBED569-4797-4DF1-A0F4-6AAB3CD982D8}</a:tableStyleId>
              </a:tblPr>
              <a:tblGrid>
                <a:gridCol w="831320"/>
                <a:gridCol w="1420991"/>
              </a:tblGrid>
              <a:tr h="183818">
                <a:tc>
                  <a:txBody>
                    <a:bodyPr/>
                    <a:lstStyle/>
                    <a:p>
                      <a:pPr algn="ctr" fontAlgn="t"/>
                      <a:r>
                        <a:rPr lang="zh-CN" altLang="en-US" sz="1100" b="1" i="0" u="none" strike="noStrike" dirty="0" smtClean="0">
                          <a:solidFill>
                            <a:srgbClr val="000000"/>
                          </a:solidFill>
                          <a:effectLst/>
                          <a:latin typeface="宋体" panose="02010600030101010101" pitchFamily="2" charset="-122"/>
                          <a:ea typeface="宋体" panose="02010600030101010101" pitchFamily="2" charset="-122"/>
                        </a:rPr>
                        <a:t>属性名</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b="0" i="0" u="none" strike="noStrike" dirty="0" smtClean="0">
                          <a:solidFill>
                            <a:srgbClr val="000000"/>
                          </a:solidFill>
                          <a:effectLst/>
                          <a:latin typeface="宋体" panose="02010600030101010101" pitchFamily="2" charset="-122"/>
                          <a:ea typeface="宋体" panose="02010600030101010101" pitchFamily="2" charset="-122"/>
                        </a:rPr>
                        <a:t>Feature importance</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dirty="0">
                          <a:effectLst/>
                        </a:rPr>
                        <a:t>1stt</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0.007912367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as</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0.529905147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0.000215047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W</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0.006578189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0.005508818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V</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0.001815228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Hf</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0.000782385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Mo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2.84015E-05</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0.000898425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0.0001439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0.004565555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DL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0.007570593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Re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0.000304487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Al</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3.37679E-06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0.002512573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tau</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0.000344824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1satt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0.069479395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Nb</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0.000661863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0.016463181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Ni</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0.000389397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0.00096382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G</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0.064879211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2satt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100" u="none" strike="noStrike">
                          <a:effectLst/>
                        </a:rPr>
                        <a:t>1.79983E-07</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Co</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a:effectLst/>
                        </a:rPr>
                        <a:t>0.000246452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83818">
                <a:tc>
                  <a:txBody>
                    <a:bodyPr/>
                    <a:lstStyle/>
                    <a:p>
                      <a:pPr algn="ctr" fontAlgn="t"/>
                      <a:r>
                        <a:rPr lang="en-US" sz="1100" u="none" strike="noStrike">
                          <a:effectLst/>
                        </a:rPr>
                        <a:t>sttime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altLang="zh-CN" sz="1100" u="none" strike="noStrike" dirty="0">
                          <a:effectLst/>
                        </a:rPr>
                        <a:t>0.277827184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grpSp>
        <p:nvGrpSpPr>
          <p:cNvPr id="15" name="组合 14"/>
          <p:cNvGrpSpPr/>
          <p:nvPr/>
        </p:nvGrpSpPr>
        <p:grpSpPr>
          <a:xfrm>
            <a:off x="2627784" y="5442914"/>
            <a:ext cx="6465769" cy="1354218"/>
            <a:chOff x="2627784" y="5672288"/>
            <a:chExt cx="6465769" cy="1354218"/>
          </a:xfrm>
        </p:grpSpPr>
        <p:sp>
          <p:nvSpPr>
            <p:cNvPr id="11" name="文本框 10"/>
            <p:cNvSpPr txBox="1"/>
            <p:nvPr/>
          </p:nvSpPr>
          <p:spPr>
            <a:xfrm>
              <a:off x="2627784" y="5672289"/>
              <a:ext cx="6182949" cy="1354217"/>
            </a:xfrm>
            <a:prstGeom prst="rect">
              <a:avLst/>
            </a:prstGeom>
            <a:noFill/>
          </p:spPr>
          <p:txBody>
            <a:bodyPr wrap="square" rtlCol="0">
              <a:spAutoFit/>
            </a:bodyPr>
            <a:lstStyle/>
            <a:p>
              <a:r>
                <a:rPr lang="zh-CN" altLang="en-US" sz="1600" b="1" dirty="0" smtClean="0"/>
                <a:t>结论：</a:t>
              </a:r>
              <a:endParaRPr lang="en-US" altLang="zh-CN" sz="1600" b="1" dirty="0" smtClean="0"/>
            </a:p>
            <a:p>
              <a:r>
                <a:rPr lang="zh-CN" altLang="en-US" b="1" dirty="0" smtClean="0"/>
                <a:t>（</a:t>
              </a:r>
              <a:r>
                <a:rPr lang="en-US" altLang="zh-CN" b="1" dirty="0" smtClean="0"/>
                <a:t>1</a:t>
              </a:r>
              <a:r>
                <a:rPr lang="zh-CN" altLang="en-US" b="1" dirty="0" smtClean="0"/>
                <a:t>）</a:t>
              </a:r>
              <a:r>
                <a:rPr lang="zh-CN" altLang="en-US" sz="1400" b="1" dirty="0" smtClean="0"/>
                <a:t>从左上表中可以看出</a:t>
              </a:r>
              <a:r>
                <a:rPr lang="en-US" altLang="zh-CN" sz="1400" b="1" dirty="0" smtClean="0">
                  <a:solidFill>
                    <a:srgbClr val="FF0000"/>
                  </a:solidFill>
                </a:rPr>
                <a:t>Al</a:t>
              </a:r>
              <a:r>
                <a:rPr lang="zh-CN" altLang="en-US" sz="1400" b="1" dirty="0" smtClean="0">
                  <a:solidFill>
                    <a:srgbClr val="FF0000"/>
                  </a:solidFill>
                </a:rPr>
                <a:t>元素的质量分数</a:t>
              </a:r>
              <a:r>
                <a:rPr lang="zh-CN" altLang="en-US" sz="1400" b="1" dirty="0" smtClean="0"/>
                <a:t>和</a:t>
              </a:r>
              <a:r>
                <a:rPr lang="zh-CN" altLang="en-US" sz="1400" b="1" dirty="0">
                  <a:solidFill>
                    <a:srgbClr val="FF0000"/>
                  </a:solidFill>
                </a:rPr>
                <a:t>二阶</a:t>
              </a:r>
              <a:r>
                <a:rPr lang="zh-CN" altLang="en-US" sz="1400" b="1" dirty="0" smtClean="0">
                  <a:solidFill>
                    <a:srgbClr val="FF0000"/>
                  </a:solidFill>
                </a:rPr>
                <a:t>段时效处理温度</a:t>
              </a:r>
              <a:r>
                <a:rPr lang="zh-CN" altLang="en-US" sz="1400" b="1" dirty="0" smtClean="0"/>
                <a:t>相对于其他属性的权重偏低，因此在进行冗余属性分析后，这两个属性被筛除。</a:t>
              </a:r>
              <a:endParaRPr lang="en-US" altLang="zh-CN" sz="1400" b="1" dirty="0" smtClean="0"/>
            </a:p>
            <a:p>
              <a:r>
                <a:rPr lang="zh-CN" altLang="en-US" b="1" dirty="0" smtClean="0"/>
                <a:t>（</a:t>
              </a:r>
              <a:r>
                <a:rPr lang="en-US" altLang="zh-CN" b="1" dirty="0" smtClean="0"/>
                <a:t>2</a:t>
              </a:r>
              <a:r>
                <a:rPr lang="zh-CN" altLang="en-US" b="1" dirty="0" smtClean="0"/>
                <a:t>）</a:t>
              </a:r>
              <a:r>
                <a:rPr lang="zh-CN" altLang="en-US" sz="1400" b="1" dirty="0" smtClean="0"/>
                <a:t>经过多层级特征分析方法过滤和筛选后，</a:t>
              </a:r>
              <a:r>
                <a:rPr lang="en-US" altLang="zh-CN" sz="1400" b="1" dirty="0" smtClean="0">
                  <a:solidFill>
                    <a:srgbClr val="FF0000"/>
                  </a:solidFill>
                </a:rPr>
                <a:t>Al</a:t>
              </a:r>
              <a:r>
                <a:rPr lang="zh-CN" altLang="en-US" sz="1400" b="1" dirty="0" smtClean="0">
                  <a:solidFill>
                    <a:srgbClr val="FF0000"/>
                  </a:solidFill>
                </a:rPr>
                <a:t>（铝）</a:t>
              </a:r>
              <a:r>
                <a:rPr lang="zh-CN" altLang="en-US" sz="1400" b="1" dirty="0" smtClean="0"/>
                <a:t>、</a:t>
              </a:r>
              <a:r>
                <a:rPr lang="en-US" altLang="zh-CN" sz="1400" b="1" dirty="0" smtClean="0">
                  <a:solidFill>
                    <a:srgbClr val="FF0000"/>
                  </a:solidFill>
                </a:rPr>
                <a:t>Y</a:t>
              </a:r>
              <a:r>
                <a:rPr lang="zh-CN" altLang="en-US" sz="1400" b="1" dirty="0" smtClean="0">
                  <a:solidFill>
                    <a:srgbClr val="FF0000"/>
                  </a:solidFill>
                </a:rPr>
                <a:t>（</a:t>
              </a:r>
              <a:r>
                <a:rPr lang="zh-CN" altLang="en-US" sz="1400" dirty="0">
                  <a:solidFill>
                    <a:srgbClr val="FF0000"/>
                  </a:solidFill>
                </a:rPr>
                <a:t>钇</a:t>
              </a:r>
              <a:r>
                <a:rPr lang="zh-CN" altLang="en-US" sz="1400" b="1" dirty="0" smtClean="0">
                  <a:solidFill>
                    <a:srgbClr val="FF0000"/>
                  </a:solidFill>
                </a:rPr>
                <a:t>）元素的质量分数</a:t>
              </a:r>
              <a:r>
                <a:rPr lang="zh-CN" altLang="en-US" sz="1400" b="1" dirty="0" smtClean="0"/>
                <a:t>、</a:t>
              </a:r>
              <a:r>
                <a:rPr lang="zh-CN" altLang="en-US" sz="1400" b="1" dirty="0">
                  <a:solidFill>
                    <a:srgbClr val="FF0000"/>
                  </a:solidFill>
                </a:rPr>
                <a:t>二阶段时效处理温</a:t>
              </a:r>
              <a:r>
                <a:rPr lang="zh-CN" altLang="en-US" sz="1400" b="1" dirty="0" smtClean="0">
                  <a:solidFill>
                    <a:srgbClr val="FF0000"/>
                  </a:solidFill>
                </a:rPr>
                <a:t>度、</a:t>
              </a:r>
              <a:r>
                <a:rPr lang="zh-CN" altLang="en-US" sz="1400" b="1" dirty="0">
                  <a:solidFill>
                    <a:srgbClr val="FF0000"/>
                  </a:solidFill>
                </a:rPr>
                <a:t>二阶段时效处理时</a:t>
              </a:r>
              <a:r>
                <a:rPr lang="zh-CN" altLang="en-US" sz="1400" b="1" dirty="0" smtClean="0">
                  <a:solidFill>
                    <a:srgbClr val="FF0000"/>
                  </a:solidFill>
                </a:rPr>
                <a:t>间</a:t>
              </a:r>
              <a:r>
                <a:rPr lang="zh-CN" altLang="en-US" sz="1400" b="1" dirty="0" smtClean="0"/>
                <a:t>四个属性被筛除。</a:t>
              </a:r>
              <a:endParaRPr lang="zh-CN" altLang="en-US" sz="1400" b="1" dirty="0"/>
            </a:p>
          </p:txBody>
        </p:sp>
        <p:sp>
          <p:nvSpPr>
            <p:cNvPr id="10" name="矩形 9"/>
            <p:cNvSpPr/>
            <p:nvPr/>
          </p:nvSpPr>
          <p:spPr>
            <a:xfrm>
              <a:off x="2627784" y="5672288"/>
              <a:ext cx="6465769" cy="1344735"/>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088456" y="2636912"/>
            <a:ext cx="430887" cy="2088232"/>
          </a:xfrm>
          <a:prstGeom prst="rect">
            <a:avLst/>
          </a:prstGeom>
          <a:noFill/>
        </p:spPr>
        <p:txBody>
          <a:bodyPr vert="eaVert" wrap="square" rtlCol="0">
            <a:spAutoFit/>
          </a:bodyPr>
          <a:lstStyle/>
          <a:p>
            <a:pPr algn="ctr"/>
            <a:r>
              <a:rPr lang="zh-CN" altLang="en-US" sz="1600" b="1" dirty="0" smtClean="0">
                <a:solidFill>
                  <a:srgbClr val="FF0000"/>
                </a:solidFill>
              </a:rPr>
              <a:t>属性重要度</a:t>
            </a:r>
            <a:endParaRPr lang="zh-CN" altLang="en-US" sz="1600" b="1" dirty="0">
              <a:solidFill>
                <a:srgbClr val="FF0000"/>
              </a:solidFill>
            </a:endParaRPr>
          </a:p>
        </p:txBody>
      </p:sp>
    </p:spTree>
    <p:extLst>
      <p:ext uri="{BB962C8B-B14F-4D97-AF65-F5344CB8AC3E}">
        <p14:creationId xmlns:p14="http://schemas.microsoft.com/office/powerpoint/2010/main" val="2348291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2215943261"/>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1515827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400" dirty="0" smtClean="0"/>
              <a:t>性能预测方法研究</a:t>
            </a:r>
            <a:endParaRPr lang="zh-CN" altLang="en-US" sz="2400" dirty="0"/>
          </a:p>
        </p:txBody>
      </p:sp>
      <p:graphicFrame>
        <p:nvGraphicFramePr>
          <p:cNvPr id="3" name="图示 2"/>
          <p:cNvGraphicFramePr/>
          <p:nvPr>
            <p:extLst>
              <p:ext uri="{D42A27DB-BD31-4B8C-83A1-F6EECF244321}">
                <p14:modId xmlns:p14="http://schemas.microsoft.com/office/powerpoint/2010/main" val="113637040"/>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066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smtClean="0">
                <a:solidFill>
                  <a:srgbClr val="FF0000"/>
                </a:solidFill>
              </a:rPr>
              <a:t>基</a:t>
            </a:r>
            <a:r>
              <a:rPr lang="zh-CN" altLang="en-US" sz="2400" dirty="0">
                <a:solidFill>
                  <a:srgbClr val="FF0000"/>
                </a:solidFill>
              </a:rPr>
              <a:t>于聚类的最优回归集成学习方法</a:t>
            </a:r>
            <a:endParaRPr lang="zh-CN" altLang="en-US" sz="2400" dirty="0"/>
          </a:p>
        </p:txBody>
      </p:sp>
      <p:grpSp>
        <p:nvGrpSpPr>
          <p:cNvPr id="8" name="组合 7">
            <a:extLst>
              <a:ext uri="{FF2B5EF4-FFF2-40B4-BE49-F238E27FC236}">
                <a16:creationId xmlns:a16="http://schemas.microsoft.com/office/drawing/2014/main" xmlns="" id="{FB5CEE58-B0F4-43AE-9F7B-C63074032CCD}"/>
              </a:ext>
            </a:extLst>
          </p:cNvPr>
          <p:cNvGrpSpPr/>
          <p:nvPr/>
        </p:nvGrpSpPr>
        <p:grpSpPr>
          <a:xfrm>
            <a:off x="63373" y="3900974"/>
            <a:ext cx="8634298" cy="2695528"/>
            <a:chOff x="-367347" y="3091493"/>
            <a:chExt cx="10077702" cy="2718635"/>
          </a:xfrm>
        </p:grpSpPr>
        <p:grpSp>
          <p:nvGrpSpPr>
            <p:cNvPr id="9" name="组合 8">
              <a:extLst>
                <a:ext uri="{FF2B5EF4-FFF2-40B4-BE49-F238E27FC236}">
                  <a16:creationId xmlns:a16="http://schemas.microsoft.com/office/drawing/2014/main" xmlns="" id="{632909BD-0233-43D7-9356-CBFB797FB539}"/>
                </a:ext>
              </a:extLst>
            </p:cNvPr>
            <p:cNvGrpSpPr/>
            <p:nvPr/>
          </p:nvGrpSpPr>
          <p:grpSpPr>
            <a:xfrm>
              <a:off x="-367347" y="3091493"/>
              <a:ext cx="10077702" cy="2718635"/>
              <a:chOff x="-1000278" y="3519828"/>
              <a:chExt cx="10077702" cy="2718635"/>
            </a:xfrm>
          </p:grpSpPr>
          <p:sp>
            <p:nvSpPr>
              <p:cNvPr id="11" name="矩形: 圆角 10">
                <a:extLst>
                  <a:ext uri="{FF2B5EF4-FFF2-40B4-BE49-F238E27FC236}">
                    <a16:creationId xmlns:a16="http://schemas.microsoft.com/office/drawing/2014/main" xmlns=""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xmlns="" id="{D2AAC60F-F36E-4794-A8BB-D46628919294}"/>
                  </a:ext>
                </a:extLst>
              </p:cNvPr>
              <p:cNvSpPr txBox="1"/>
              <p:nvPr/>
            </p:nvSpPr>
            <p:spPr>
              <a:xfrm>
                <a:off x="4476017" y="4480719"/>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13" name="Picture 4" descr="http://s1.knowsky.com/20170221/ngnvdubua2w25.png">
                <a:extLst>
                  <a:ext uri="{FF2B5EF4-FFF2-40B4-BE49-F238E27FC236}">
                    <a16:creationId xmlns:a16="http://schemas.microsoft.com/office/drawing/2014/main" xmlns="" id="{8538DAB4-6D9C-47CA-A4B2-E8A734CEC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95674962-6380-4EA1-BE2A-50309A0A481D}"/>
                  </a:ext>
                </a:extLst>
              </p:cNvPr>
              <p:cNvPicPr>
                <a:picLocks noChangeAspect="1"/>
              </p:cNvPicPr>
              <p:nvPr/>
            </p:nvPicPr>
            <p:blipFill>
              <a:blip r:embed="rId3"/>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xmlns="" id="{EE3515A2-C6EB-4107-ADF1-52CBCE82F295}"/>
                  </a:ext>
                </a:extLst>
              </p:cNvPr>
              <p:cNvPicPr>
                <a:picLocks noChangeAspect="1"/>
              </p:cNvPicPr>
              <p:nvPr/>
            </p:nvPicPr>
            <p:blipFill rotWithShape="1">
              <a:blip r:embed="rId4"/>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xmlns="" id="{A3FEE4BB-FB7F-4E71-9E2C-E5D5839610C7}"/>
                  </a:ext>
                </a:extLst>
              </p:cNvPr>
              <p:cNvSpPr/>
              <p:nvPr/>
            </p:nvSpPr>
            <p:spPr>
              <a:xfrm>
                <a:off x="7930318" y="3554699"/>
                <a:ext cx="1147106"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xmlns=""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xmlns="" id="{686F975B-67AF-4785-9F67-A31B42EF9143}"/>
                </a:ext>
              </a:extLst>
            </p:cNvPr>
            <p:cNvSpPr txBox="1"/>
            <p:nvPr/>
          </p:nvSpPr>
          <p:spPr>
            <a:xfrm>
              <a:off x="525208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16" name="矩形 15">
            <a:extLst>
              <a:ext uri="{FF2B5EF4-FFF2-40B4-BE49-F238E27FC236}">
                <a16:creationId xmlns:a16="http://schemas.microsoft.com/office/drawing/2014/main" xmlns="" id="{03C04292-D3D1-4945-A940-07041F0DDE53}"/>
              </a:ext>
            </a:extLst>
          </p:cNvPr>
          <p:cNvSpPr/>
          <p:nvPr/>
        </p:nvSpPr>
        <p:spPr>
          <a:xfrm>
            <a:off x="1341001" y="4357317"/>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50BDD237-C9F5-4420-8DD4-5B765CF85463}"/>
              </a:ext>
            </a:extLst>
          </p:cNvPr>
          <p:cNvSpPr txBox="1"/>
          <p:nvPr/>
        </p:nvSpPr>
        <p:spPr>
          <a:xfrm>
            <a:off x="1440585" y="4448922"/>
            <a:ext cx="1357279" cy="307777"/>
          </a:xfrm>
          <a:prstGeom prst="rect">
            <a:avLst/>
          </a:prstGeom>
          <a:noFill/>
        </p:spPr>
        <p:txBody>
          <a:bodyPr wrap="square" rtlCol="0">
            <a:spAutoFit/>
          </a:bodyPr>
          <a:lstStyle/>
          <a:p>
            <a:r>
              <a:rPr lang="en-US" altLang="zh-CN" sz="1400" dirty="0"/>
              <a:t>K-means</a:t>
            </a:r>
            <a:r>
              <a:rPr lang="zh-CN" altLang="en-US" sz="1400" dirty="0"/>
              <a:t>聚类</a:t>
            </a:r>
          </a:p>
        </p:txBody>
      </p:sp>
      <p:sp>
        <p:nvSpPr>
          <p:cNvPr id="24" name="矩形 23">
            <a:extLst>
              <a:ext uri="{FF2B5EF4-FFF2-40B4-BE49-F238E27FC236}">
                <a16:creationId xmlns:a16="http://schemas.microsoft.com/office/drawing/2014/main" xmlns="" id="{7B7A72E4-E7C7-41D8-918F-AE5D5FA6E64A}"/>
              </a:ext>
            </a:extLst>
          </p:cNvPr>
          <p:cNvSpPr/>
          <p:nvPr/>
        </p:nvSpPr>
        <p:spPr>
          <a:xfrm>
            <a:off x="7795324" y="4132432"/>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4A03BA96-24E2-4633-AFCA-C6FF9F95B187}"/>
              </a:ext>
            </a:extLst>
          </p:cNvPr>
          <p:cNvPicPr>
            <a:picLocks noChangeAspect="1"/>
          </p:cNvPicPr>
          <p:nvPr/>
        </p:nvPicPr>
        <p:blipFill>
          <a:blip r:embed="rId5"/>
          <a:stretch>
            <a:fillRect/>
          </a:stretch>
        </p:blipFill>
        <p:spPr>
          <a:xfrm>
            <a:off x="7869005" y="4335206"/>
            <a:ext cx="647856" cy="252698"/>
          </a:xfrm>
          <a:prstGeom prst="rect">
            <a:avLst/>
          </a:prstGeom>
        </p:spPr>
      </p:pic>
      <p:sp>
        <p:nvSpPr>
          <p:cNvPr id="26" name="文本框 25">
            <a:extLst>
              <a:ext uri="{FF2B5EF4-FFF2-40B4-BE49-F238E27FC236}">
                <a16:creationId xmlns:a16="http://schemas.microsoft.com/office/drawing/2014/main" xmlns="" id="{C6F6EC8E-A6AE-469A-9AC2-8214BD9C9EC1}"/>
              </a:ext>
            </a:extLst>
          </p:cNvPr>
          <p:cNvSpPr txBox="1"/>
          <p:nvPr/>
        </p:nvSpPr>
        <p:spPr>
          <a:xfrm>
            <a:off x="7774361" y="4128042"/>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27" name="文本框 26">
            <a:extLst>
              <a:ext uri="{FF2B5EF4-FFF2-40B4-BE49-F238E27FC236}">
                <a16:creationId xmlns:a16="http://schemas.microsoft.com/office/drawing/2014/main" xmlns="" id="{69C17BE9-6F96-4866-B883-C5AD9F771A9B}"/>
              </a:ext>
            </a:extLst>
          </p:cNvPr>
          <p:cNvSpPr txBox="1"/>
          <p:nvPr/>
        </p:nvSpPr>
        <p:spPr>
          <a:xfrm>
            <a:off x="87629" y="2475419"/>
            <a:ext cx="3962933" cy="307777"/>
          </a:xfrm>
          <a:prstGeom prst="rect">
            <a:avLst/>
          </a:prstGeom>
          <a:noFill/>
        </p:spPr>
        <p:txBody>
          <a:bodyPr wrap="square" rtlCol="0">
            <a:spAutoFit/>
          </a:bodyPr>
          <a:lstStyle/>
          <a:p>
            <a:r>
              <a:rPr lang="zh-CN" altLang="en-US" sz="1400" b="1" dirty="0"/>
              <a:t>解决方案：</a:t>
            </a:r>
            <a:r>
              <a:rPr lang="zh-CN" altLang="en-US" sz="1400" dirty="0"/>
              <a:t>基于聚类的最优回归集成学习模型</a:t>
            </a:r>
          </a:p>
        </p:txBody>
      </p:sp>
      <p:sp>
        <p:nvSpPr>
          <p:cNvPr id="28" name="箭头: 右 27">
            <a:extLst>
              <a:ext uri="{FF2B5EF4-FFF2-40B4-BE49-F238E27FC236}">
                <a16:creationId xmlns:a16="http://schemas.microsoft.com/office/drawing/2014/main" xmlns="" id="{791D9618-2E2E-4E00-AA1A-9FDB70587DC9}"/>
              </a:ext>
            </a:extLst>
          </p:cNvPr>
          <p:cNvSpPr/>
          <p:nvPr/>
        </p:nvSpPr>
        <p:spPr>
          <a:xfrm>
            <a:off x="975644" y="495389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xmlns="" id="{E3DADE83-A388-4264-9825-9B34A703FE7A}"/>
              </a:ext>
            </a:extLst>
          </p:cNvPr>
          <p:cNvPicPr>
            <a:picLocks noChangeAspect="1"/>
          </p:cNvPicPr>
          <p:nvPr/>
        </p:nvPicPr>
        <p:blipFill>
          <a:blip r:embed="rId6"/>
          <a:stretch>
            <a:fillRect/>
          </a:stretch>
        </p:blipFill>
        <p:spPr>
          <a:xfrm>
            <a:off x="1446241" y="4885547"/>
            <a:ext cx="1149291" cy="928474"/>
          </a:xfrm>
          <a:prstGeom prst="rect">
            <a:avLst/>
          </a:prstGeom>
        </p:spPr>
      </p:pic>
      <p:sp>
        <p:nvSpPr>
          <p:cNvPr id="31" name="矩形 30">
            <a:extLst>
              <a:ext uri="{FF2B5EF4-FFF2-40B4-BE49-F238E27FC236}">
                <a16:creationId xmlns:a16="http://schemas.microsoft.com/office/drawing/2014/main" xmlns="" id="{1E615737-D92D-4589-877D-46B71CA99D6B}"/>
              </a:ext>
            </a:extLst>
          </p:cNvPr>
          <p:cNvSpPr/>
          <p:nvPr/>
        </p:nvSpPr>
        <p:spPr>
          <a:xfrm>
            <a:off x="7801313" y="4721740"/>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xmlns="" id="{31672867-EBB2-40C3-A682-3631D4E630DE}"/>
              </a:ext>
            </a:extLst>
          </p:cNvPr>
          <p:cNvSpPr/>
          <p:nvPr/>
        </p:nvSpPr>
        <p:spPr>
          <a:xfrm>
            <a:off x="7821645" y="588404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200DD931-70E8-449C-B7AD-F8351669AF33}"/>
              </a:ext>
            </a:extLst>
          </p:cNvPr>
          <p:cNvPicPr>
            <a:picLocks noChangeAspect="1"/>
          </p:cNvPicPr>
          <p:nvPr/>
        </p:nvPicPr>
        <p:blipFill>
          <a:blip r:embed="rId5"/>
          <a:stretch>
            <a:fillRect/>
          </a:stretch>
        </p:blipFill>
        <p:spPr>
          <a:xfrm>
            <a:off x="7874995" y="4910399"/>
            <a:ext cx="647856" cy="252698"/>
          </a:xfrm>
          <a:prstGeom prst="rect">
            <a:avLst/>
          </a:prstGeom>
        </p:spPr>
      </p:pic>
      <p:sp>
        <p:nvSpPr>
          <p:cNvPr id="35" name="文本框 34">
            <a:extLst>
              <a:ext uri="{FF2B5EF4-FFF2-40B4-BE49-F238E27FC236}">
                <a16:creationId xmlns:a16="http://schemas.microsoft.com/office/drawing/2014/main" xmlns="" id="{CFB120DC-0FB6-4CB1-A0B2-09ABA227D8D7}"/>
              </a:ext>
            </a:extLst>
          </p:cNvPr>
          <p:cNvSpPr txBox="1"/>
          <p:nvPr/>
        </p:nvSpPr>
        <p:spPr>
          <a:xfrm>
            <a:off x="7780351" y="4703235"/>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38" name="图片 37">
            <a:extLst>
              <a:ext uri="{FF2B5EF4-FFF2-40B4-BE49-F238E27FC236}">
                <a16:creationId xmlns:a16="http://schemas.microsoft.com/office/drawing/2014/main" xmlns="" id="{FD080D6A-B063-4F24-9333-D12F2A245E2C}"/>
              </a:ext>
            </a:extLst>
          </p:cNvPr>
          <p:cNvPicPr>
            <a:picLocks noChangeAspect="1"/>
          </p:cNvPicPr>
          <p:nvPr/>
        </p:nvPicPr>
        <p:blipFill>
          <a:blip r:embed="rId5"/>
          <a:stretch>
            <a:fillRect/>
          </a:stretch>
        </p:blipFill>
        <p:spPr>
          <a:xfrm>
            <a:off x="7902527" y="6092851"/>
            <a:ext cx="647856" cy="252698"/>
          </a:xfrm>
          <a:prstGeom prst="rect">
            <a:avLst/>
          </a:prstGeom>
        </p:spPr>
      </p:pic>
      <p:sp>
        <p:nvSpPr>
          <p:cNvPr id="39" name="文本框 38">
            <a:extLst>
              <a:ext uri="{FF2B5EF4-FFF2-40B4-BE49-F238E27FC236}">
                <a16:creationId xmlns:a16="http://schemas.microsoft.com/office/drawing/2014/main" xmlns="" id="{11C55BD2-E9B7-4005-82BF-B4B8D616ED6E}"/>
              </a:ext>
            </a:extLst>
          </p:cNvPr>
          <p:cNvSpPr txBox="1"/>
          <p:nvPr/>
        </p:nvSpPr>
        <p:spPr>
          <a:xfrm>
            <a:off x="7807883" y="5885687"/>
            <a:ext cx="889788" cy="276998"/>
          </a:xfrm>
          <a:prstGeom prst="rect">
            <a:avLst/>
          </a:prstGeom>
          <a:noFill/>
        </p:spPr>
        <p:txBody>
          <a:bodyPr wrap="square" rtlCol="0">
            <a:spAutoFit/>
          </a:bodyPr>
          <a:lstStyle/>
          <a:p>
            <a:r>
              <a:rPr lang="en-US" altLang="zh-CN" sz="1200" dirty="0" err="1"/>
              <a:t>BestM_n</a:t>
            </a:r>
            <a:endParaRPr lang="zh-CN" altLang="en-US" sz="1200" dirty="0"/>
          </a:p>
        </p:txBody>
      </p:sp>
      <p:grpSp>
        <p:nvGrpSpPr>
          <p:cNvPr id="44" name="组合 43">
            <a:extLst>
              <a:ext uri="{FF2B5EF4-FFF2-40B4-BE49-F238E27FC236}">
                <a16:creationId xmlns:a16="http://schemas.microsoft.com/office/drawing/2014/main" xmlns="" id="{C1BA1B12-AF67-4FB5-80EE-1B3C9B251798}"/>
              </a:ext>
            </a:extLst>
          </p:cNvPr>
          <p:cNvGrpSpPr/>
          <p:nvPr/>
        </p:nvGrpSpPr>
        <p:grpSpPr>
          <a:xfrm>
            <a:off x="139971" y="4648205"/>
            <a:ext cx="1533060" cy="955411"/>
            <a:chOff x="381410" y="2284858"/>
            <a:chExt cx="1789343" cy="1032097"/>
          </a:xfrm>
        </p:grpSpPr>
        <p:grpSp>
          <p:nvGrpSpPr>
            <p:cNvPr id="45" name="组合 44">
              <a:extLst>
                <a:ext uri="{FF2B5EF4-FFF2-40B4-BE49-F238E27FC236}">
                  <a16:creationId xmlns:a16="http://schemas.microsoft.com/office/drawing/2014/main" xmlns=""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xmlns=""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8" name="流程图: 磁盘 47">
                <a:extLst>
                  <a:ext uri="{FF2B5EF4-FFF2-40B4-BE49-F238E27FC236}">
                    <a16:creationId xmlns:a16="http://schemas.microsoft.com/office/drawing/2014/main" xmlns=""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9" name="流程图: 磁盘 48">
                <a:extLst>
                  <a:ext uri="{FF2B5EF4-FFF2-40B4-BE49-F238E27FC236}">
                    <a16:creationId xmlns:a16="http://schemas.microsoft.com/office/drawing/2014/main" xmlns=""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46" name="文本框 45">
              <a:extLst>
                <a:ext uri="{FF2B5EF4-FFF2-40B4-BE49-F238E27FC236}">
                  <a16:creationId xmlns:a16="http://schemas.microsoft.com/office/drawing/2014/main" xmlns="" id="{4C1887ED-39E8-4E1A-8829-1AC2A17E259B}"/>
                </a:ext>
              </a:extLst>
            </p:cNvPr>
            <p:cNvSpPr txBox="1"/>
            <p:nvPr/>
          </p:nvSpPr>
          <p:spPr>
            <a:xfrm>
              <a:off x="381410" y="2284858"/>
              <a:ext cx="1789343" cy="265984"/>
            </a:xfrm>
            <a:prstGeom prst="rect">
              <a:avLst/>
            </a:prstGeom>
            <a:noFill/>
          </p:spPr>
          <p:txBody>
            <a:bodyPr wrap="square" rtlCol="0">
              <a:spAutoFit/>
            </a:bodyPr>
            <a:lstStyle/>
            <a:p>
              <a:r>
                <a:rPr lang="zh-CN" altLang="en-US" sz="1000" dirty="0"/>
                <a:t>混合数据</a:t>
              </a:r>
            </a:p>
          </p:txBody>
        </p:sp>
      </p:grpSp>
      <p:sp>
        <p:nvSpPr>
          <p:cNvPr id="61" name="文本框 60">
            <a:extLst>
              <a:ext uri="{FF2B5EF4-FFF2-40B4-BE49-F238E27FC236}">
                <a16:creationId xmlns:a16="http://schemas.microsoft.com/office/drawing/2014/main" xmlns="" id="{35830E7F-6CF2-46F5-9A1D-C9EA0EF533AF}"/>
              </a:ext>
            </a:extLst>
          </p:cNvPr>
          <p:cNvSpPr txBox="1"/>
          <p:nvPr/>
        </p:nvSpPr>
        <p:spPr>
          <a:xfrm>
            <a:off x="423685" y="1155151"/>
            <a:ext cx="8449383" cy="954107"/>
          </a:xfrm>
          <a:prstGeom prst="rect">
            <a:avLst/>
          </a:prstGeom>
          <a:noFill/>
        </p:spPr>
        <p:txBody>
          <a:bodyPr wrap="square" rtlCol="0">
            <a:spAutoFit/>
          </a:bodyPr>
          <a:lstStyle/>
          <a:p>
            <a:r>
              <a:rPr lang="zh-CN" altLang="en-US" sz="1400" b="1" dirty="0"/>
              <a:t>问题描述</a:t>
            </a:r>
            <a:r>
              <a:rPr lang="zh-CN" altLang="en-US" sz="1400" dirty="0"/>
              <a:t>：</a:t>
            </a:r>
            <a:endParaRPr lang="en-US" altLang="zh-CN" sz="1400" dirty="0"/>
          </a:p>
          <a:p>
            <a:r>
              <a:rPr lang="zh-CN" altLang="en-US" sz="1400" dirty="0" smtClean="0"/>
              <a:t>材料数</a:t>
            </a:r>
            <a:r>
              <a:rPr lang="zh-CN" altLang="en-US" sz="1400" dirty="0"/>
              <a:t>据通常呈现</a:t>
            </a:r>
            <a:r>
              <a:rPr lang="zh-CN" altLang="en-US" sz="1400" b="1" dirty="0">
                <a:solidFill>
                  <a:srgbClr val="FF0000"/>
                </a:solidFill>
              </a:rPr>
              <a:t>小样本、</a:t>
            </a:r>
            <a:r>
              <a:rPr lang="zh-CN" altLang="en-US" sz="1400" b="1" dirty="0" smtClean="0">
                <a:solidFill>
                  <a:srgbClr val="FF0000"/>
                </a:solidFill>
              </a:rPr>
              <a:t>高维度</a:t>
            </a:r>
            <a:r>
              <a:rPr lang="zh-CN" altLang="en-US" sz="1400" b="1" dirty="0">
                <a:solidFill>
                  <a:srgbClr val="FF0000"/>
                </a:solidFill>
              </a:rPr>
              <a:t>和分布不均匀的特点</a:t>
            </a:r>
            <a:r>
              <a:rPr lang="zh-CN" altLang="en-US" sz="1400" dirty="0"/>
              <a:t>，综合样本物理背景的复杂性</a:t>
            </a:r>
            <a:r>
              <a:rPr lang="en-US" altLang="zh-CN" sz="1400" dirty="0"/>
              <a:t>(</a:t>
            </a:r>
            <a:r>
              <a:rPr lang="zh-CN" altLang="en-US" sz="1400" dirty="0"/>
              <a:t>如弹性极限，弹性限度前后的力，所造成的应变存在很大差异</a:t>
            </a:r>
            <a:r>
              <a:rPr lang="en-US" altLang="zh-CN" sz="1400" dirty="0"/>
              <a:t>) </a:t>
            </a:r>
            <a:r>
              <a:rPr lang="zh-CN" altLang="en-US" sz="1400" dirty="0"/>
              <a:t>，所以难以找到一种单一的模型对高维且具有一定物理复杂性背景的小样本进行建模。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xmlns="" id="{B2332F02-0052-4990-A2CE-C2E9DDE83EC8}"/>
              </a:ext>
            </a:extLst>
          </p:cNvPr>
          <p:cNvSpPr txBox="1"/>
          <p:nvPr/>
        </p:nvSpPr>
        <p:spPr>
          <a:xfrm>
            <a:off x="3576957" y="5368956"/>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xmlns="" id="{D54C833F-913C-4087-BD1A-A380C1A5D544}"/>
              </a:ext>
            </a:extLst>
          </p:cNvPr>
          <p:cNvSpPr txBox="1"/>
          <p:nvPr/>
        </p:nvSpPr>
        <p:spPr>
          <a:xfrm>
            <a:off x="8039733" y="5360963"/>
            <a:ext cx="461665" cy="525980"/>
          </a:xfrm>
          <a:prstGeom prst="rect">
            <a:avLst/>
          </a:prstGeom>
          <a:noFill/>
        </p:spPr>
        <p:txBody>
          <a:bodyPr vert="eaVert" wrap="square" rtlCol="0">
            <a:spAutoFit/>
          </a:bodyPr>
          <a:lstStyle/>
          <a:p>
            <a:r>
              <a:rPr lang="en-US" altLang="zh-CN" dirty="0"/>
              <a:t>….</a:t>
            </a:r>
            <a:endParaRPr lang="zh-CN" altLang="en-US" dirty="0"/>
          </a:p>
        </p:txBody>
      </p:sp>
      <p:sp>
        <p:nvSpPr>
          <p:cNvPr id="51" name="矩形: 圆角 50">
            <a:extLst>
              <a:ext uri="{FF2B5EF4-FFF2-40B4-BE49-F238E27FC236}">
                <a16:creationId xmlns:a16="http://schemas.microsoft.com/office/drawing/2014/main" xmlns=""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xmlns="" id="{4B7B858E-E5F5-4198-9C57-D5E19F05CC3D}"/>
              </a:ext>
            </a:extLst>
          </p:cNvPr>
          <p:cNvSpPr/>
          <p:nvPr/>
        </p:nvSpPr>
        <p:spPr>
          <a:xfrm>
            <a:off x="1242455" y="3935549"/>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37F0C5BD-AE35-4C52-A496-28FB77DA37FC}"/>
              </a:ext>
            </a:extLst>
          </p:cNvPr>
          <p:cNvSpPr/>
          <p:nvPr/>
        </p:nvSpPr>
        <p:spPr>
          <a:xfrm>
            <a:off x="3294915" y="4054990"/>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xmlns="" id="{D950A544-B64B-404F-ABB0-3C0B3AD5DAE6}"/>
              </a:ext>
            </a:extLst>
          </p:cNvPr>
          <p:cNvSpPr/>
          <p:nvPr/>
        </p:nvSpPr>
        <p:spPr>
          <a:xfrm>
            <a:off x="2822436" y="445802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xmlns="" id="{E9374125-89E6-442A-9457-B345781FE435}"/>
              </a:ext>
            </a:extLst>
          </p:cNvPr>
          <p:cNvSpPr/>
          <p:nvPr/>
        </p:nvSpPr>
        <p:spPr>
          <a:xfrm>
            <a:off x="2822436" y="483193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xmlns="" id="{BBD44E47-E7A2-438D-940A-814556822709}"/>
              </a:ext>
            </a:extLst>
          </p:cNvPr>
          <p:cNvSpPr/>
          <p:nvPr/>
        </p:nvSpPr>
        <p:spPr>
          <a:xfrm>
            <a:off x="2813620" y="548124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xmlns="" id="{55D5BD5B-4149-4EC5-9356-B5E399CF677C}"/>
              </a:ext>
            </a:extLst>
          </p:cNvPr>
          <p:cNvPicPr>
            <a:picLocks noChangeAspect="1"/>
          </p:cNvPicPr>
          <p:nvPr/>
        </p:nvPicPr>
        <p:blipFill>
          <a:blip r:embed="rId7"/>
          <a:stretch>
            <a:fillRect/>
          </a:stretch>
        </p:blipFill>
        <p:spPr>
          <a:xfrm>
            <a:off x="3389771" y="4100139"/>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xmlns="" id="{2CD59F35-CA69-4534-A88C-7DA2DC7FAE10}"/>
              </a:ext>
            </a:extLst>
          </p:cNvPr>
          <p:cNvPicPr>
            <a:picLocks noChangeAspect="1"/>
          </p:cNvPicPr>
          <p:nvPr/>
        </p:nvPicPr>
        <p:blipFill>
          <a:blip r:embed="rId8"/>
          <a:stretch>
            <a:fillRect/>
          </a:stretch>
        </p:blipFill>
        <p:spPr>
          <a:xfrm>
            <a:off x="3389771" y="4648205"/>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xmlns="" id="{527CBBA6-EF81-4BF5-A048-C1F2B4444112}"/>
              </a:ext>
            </a:extLst>
          </p:cNvPr>
          <p:cNvPicPr>
            <a:picLocks noChangeAspect="1"/>
          </p:cNvPicPr>
          <p:nvPr/>
        </p:nvPicPr>
        <p:blipFill>
          <a:blip r:embed="rId9"/>
          <a:stretch>
            <a:fillRect/>
          </a:stretch>
        </p:blipFill>
        <p:spPr>
          <a:xfrm>
            <a:off x="3389771" y="5853786"/>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xmlns="" id="{3421C0E2-A269-44BD-B984-928E331332CB}"/>
              </a:ext>
            </a:extLst>
          </p:cNvPr>
          <p:cNvSpPr txBox="1"/>
          <p:nvPr/>
        </p:nvSpPr>
        <p:spPr>
          <a:xfrm>
            <a:off x="3445064" y="4174679"/>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74" name="文本框 73">
            <a:extLst>
              <a:ext uri="{FF2B5EF4-FFF2-40B4-BE49-F238E27FC236}">
                <a16:creationId xmlns:a16="http://schemas.microsoft.com/office/drawing/2014/main" xmlns="" id="{0313CC91-4479-4108-94EE-FCCA8FA656CA}"/>
              </a:ext>
            </a:extLst>
          </p:cNvPr>
          <p:cNvSpPr txBox="1"/>
          <p:nvPr/>
        </p:nvSpPr>
        <p:spPr>
          <a:xfrm>
            <a:off x="3440698" y="4729479"/>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76" name="文本框 75">
            <a:extLst>
              <a:ext uri="{FF2B5EF4-FFF2-40B4-BE49-F238E27FC236}">
                <a16:creationId xmlns:a16="http://schemas.microsoft.com/office/drawing/2014/main" xmlns="" id="{6EED5F7D-29B7-4D52-B348-4E63ED2AF427}"/>
              </a:ext>
            </a:extLst>
          </p:cNvPr>
          <p:cNvSpPr txBox="1"/>
          <p:nvPr/>
        </p:nvSpPr>
        <p:spPr>
          <a:xfrm>
            <a:off x="3400119" y="5983437"/>
            <a:ext cx="889788" cy="276998"/>
          </a:xfrm>
          <a:prstGeom prst="rect">
            <a:avLst/>
          </a:prstGeom>
          <a:noFill/>
        </p:spPr>
        <p:txBody>
          <a:bodyPr wrap="square" rtlCol="0">
            <a:spAutoFit/>
          </a:bodyPr>
          <a:lstStyle/>
          <a:p>
            <a:r>
              <a:rPr lang="en-US" altLang="zh-CN" sz="1200" dirty="0" err="1"/>
              <a:t>cluster_n</a:t>
            </a:r>
            <a:endParaRPr lang="zh-CN" altLang="en-US" sz="1200" dirty="0"/>
          </a:p>
        </p:txBody>
      </p:sp>
      <p:sp>
        <p:nvSpPr>
          <p:cNvPr id="55" name="矩形 54">
            <a:extLst>
              <a:ext uri="{FF2B5EF4-FFF2-40B4-BE49-F238E27FC236}">
                <a16:creationId xmlns:a16="http://schemas.microsoft.com/office/drawing/2014/main" xmlns="" id="{5A659B95-360D-4CE5-98B2-59731D12034C}"/>
              </a:ext>
            </a:extLst>
          </p:cNvPr>
          <p:cNvSpPr/>
          <p:nvPr/>
        </p:nvSpPr>
        <p:spPr>
          <a:xfrm>
            <a:off x="1334514" y="2948057"/>
            <a:ext cx="3185529"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xmlns="" id="{8FF50CDC-6140-47DF-BEFE-03C5C5E38AFA}"/>
              </a:ext>
            </a:extLst>
          </p:cNvPr>
          <p:cNvSpPr txBox="1"/>
          <p:nvPr/>
        </p:nvSpPr>
        <p:spPr>
          <a:xfrm>
            <a:off x="1440585" y="2990362"/>
            <a:ext cx="2989485" cy="646331"/>
          </a:xfrm>
          <a:prstGeom prst="rect">
            <a:avLst/>
          </a:prstGeom>
          <a:noFill/>
        </p:spPr>
        <p:txBody>
          <a:bodyPr wrap="square" rtlCol="0">
            <a:spAutoFit/>
          </a:bodyPr>
          <a:lstStyle/>
          <a:p>
            <a:r>
              <a:rPr lang="zh-CN" altLang="en-US" sz="1200" dirty="0"/>
              <a:t>把样本投射到特征空间并利用聚类的方法把样本划分为不同的簇，</a:t>
            </a:r>
            <a:r>
              <a:rPr lang="zh-CN" altLang="en-US" sz="1200" b="1" dirty="0"/>
              <a:t>簇内样本的特性相似、簇间样本的特性不同。</a:t>
            </a:r>
          </a:p>
        </p:txBody>
      </p:sp>
      <p:sp>
        <p:nvSpPr>
          <p:cNvPr id="78" name="箭头: 右 77">
            <a:extLst>
              <a:ext uri="{FF2B5EF4-FFF2-40B4-BE49-F238E27FC236}">
                <a16:creationId xmlns:a16="http://schemas.microsoft.com/office/drawing/2014/main" xmlns="" id="{5CEEF1DE-A3CC-4931-BA12-1579B8C87C77}"/>
              </a:ext>
            </a:extLst>
          </p:cNvPr>
          <p:cNvSpPr/>
          <p:nvPr/>
        </p:nvSpPr>
        <p:spPr>
          <a:xfrm>
            <a:off x="4439045" y="4242756"/>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C832ADAD-1B7B-4A6F-B454-6FE2E2F64BEE}"/>
              </a:ext>
            </a:extLst>
          </p:cNvPr>
          <p:cNvSpPr/>
          <p:nvPr/>
        </p:nvSpPr>
        <p:spPr>
          <a:xfrm>
            <a:off x="4797453" y="2948799"/>
            <a:ext cx="2841641"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5E13D233-DDF5-4877-ABEE-6619A1A37D83}"/>
              </a:ext>
            </a:extLst>
          </p:cNvPr>
          <p:cNvSpPr txBox="1"/>
          <p:nvPr/>
        </p:nvSpPr>
        <p:spPr>
          <a:xfrm>
            <a:off x="4748155" y="3032302"/>
            <a:ext cx="2989485" cy="461665"/>
          </a:xfrm>
          <a:prstGeom prst="rect">
            <a:avLst/>
          </a:prstGeom>
          <a:noFill/>
        </p:spPr>
        <p:txBody>
          <a:bodyPr wrap="square" rtlCol="0">
            <a:spAutoFit/>
          </a:bodyPr>
          <a:lstStyle/>
          <a:p>
            <a:r>
              <a:rPr lang="zh-CN" altLang="en-US" sz="1200" dirty="0"/>
              <a:t>针对不同的簇，</a:t>
            </a:r>
            <a:r>
              <a:rPr lang="zh-CN" altLang="en-US" sz="1200" b="1" dirty="0"/>
              <a:t>依据预测精度</a:t>
            </a:r>
            <a:r>
              <a:rPr lang="zh-CN" altLang="en-US" sz="1200" dirty="0"/>
              <a:t>选择最优的回归模型。</a:t>
            </a:r>
            <a:endParaRPr lang="zh-CN" altLang="en-US" sz="1200" b="1" dirty="0"/>
          </a:p>
        </p:txBody>
      </p:sp>
      <p:sp>
        <p:nvSpPr>
          <p:cNvPr id="85" name="箭头: 右 84">
            <a:extLst>
              <a:ext uri="{FF2B5EF4-FFF2-40B4-BE49-F238E27FC236}">
                <a16:creationId xmlns:a16="http://schemas.microsoft.com/office/drawing/2014/main" xmlns="" id="{2B39B7B9-0497-49CE-AA5A-FDE8A474A1A5}"/>
              </a:ext>
            </a:extLst>
          </p:cNvPr>
          <p:cNvSpPr/>
          <p:nvPr/>
        </p:nvSpPr>
        <p:spPr>
          <a:xfrm>
            <a:off x="4439045" y="4794891"/>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xmlns="" id="{07F06710-78A9-47A4-8FEC-C420ABC3A472}"/>
              </a:ext>
            </a:extLst>
          </p:cNvPr>
          <p:cNvSpPr/>
          <p:nvPr/>
        </p:nvSpPr>
        <p:spPr>
          <a:xfrm>
            <a:off x="4449493" y="595014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xmlns="" id="{767C7E48-7E38-4006-81E0-43E24FE4867D}"/>
              </a:ext>
            </a:extLst>
          </p:cNvPr>
          <p:cNvSpPr/>
          <p:nvPr/>
        </p:nvSpPr>
        <p:spPr>
          <a:xfrm>
            <a:off x="7502719" y="424433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xmlns="" id="{ECA77F04-22B0-4407-BB4C-DAFD5077AD12}"/>
              </a:ext>
            </a:extLst>
          </p:cNvPr>
          <p:cNvSpPr/>
          <p:nvPr/>
        </p:nvSpPr>
        <p:spPr>
          <a:xfrm>
            <a:off x="7502719" y="4796472"/>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xmlns="" id="{272A36F5-59AB-410E-AFEC-369522EA1CD0}"/>
              </a:ext>
            </a:extLst>
          </p:cNvPr>
          <p:cNvSpPr/>
          <p:nvPr/>
        </p:nvSpPr>
        <p:spPr>
          <a:xfrm>
            <a:off x="7513167" y="5951728"/>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24472316-9911-42DC-9C7B-F2DE9DB53D5F}"/>
              </a:ext>
            </a:extLst>
          </p:cNvPr>
          <p:cNvSpPr/>
          <p:nvPr/>
        </p:nvSpPr>
        <p:spPr>
          <a:xfrm>
            <a:off x="7888645" y="2948057"/>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xmlns="" id="{42238F6F-AA21-4DC2-8913-A5AA4984476F}"/>
              </a:ext>
            </a:extLst>
          </p:cNvPr>
          <p:cNvSpPr txBox="1"/>
          <p:nvPr/>
        </p:nvSpPr>
        <p:spPr>
          <a:xfrm>
            <a:off x="7838124" y="2990647"/>
            <a:ext cx="822216" cy="646331"/>
          </a:xfrm>
          <a:prstGeom prst="rect">
            <a:avLst/>
          </a:prstGeom>
          <a:noFill/>
        </p:spPr>
        <p:txBody>
          <a:bodyPr wrap="square" rtlCol="0">
            <a:spAutoFit/>
          </a:bodyPr>
          <a:lstStyle/>
          <a:p>
            <a:pPr algn="ctr"/>
            <a:r>
              <a:rPr lang="zh-CN" altLang="en-US" sz="1200" b="1" dirty="0"/>
              <a:t>集成</a:t>
            </a:r>
            <a:r>
              <a:rPr lang="zh-CN" altLang="en-US" sz="1200" dirty="0"/>
              <a:t>不同簇的回归模型</a:t>
            </a:r>
            <a:endParaRPr lang="zh-CN" altLang="en-US" sz="1200" b="1" dirty="0"/>
          </a:p>
        </p:txBody>
      </p:sp>
      <p:sp>
        <p:nvSpPr>
          <p:cNvPr id="92" name="矩形 91">
            <a:extLst>
              <a:ext uri="{FF2B5EF4-FFF2-40B4-BE49-F238E27FC236}">
                <a16:creationId xmlns:a16="http://schemas.microsoft.com/office/drawing/2014/main" xmlns="" id="{9FD85A4A-4CE6-4317-B75E-A64F1C8AD4D6}"/>
              </a:ext>
            </a:extLst>
          </p:cNvPr>
          <p:cNvSpPr/>
          <p:nvPr/>
        </p:nvSpPr>
        <p:spPr>
          <a:xfrm>
            <a:off x="135805" y="2924944"/>
            <a:ext cx="721175" cy="7647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xmlns="" id="{114EEF5E-69ED-4DA0-BF42-89416B5A0729}"/>
              </a:ext>
            </a:extLst>
          </p:cNvPr>
          <p:cNvSpPr txBox="1"/>
          <p:nvPr/>
        </p:nvSpPr>
        <p:spPr>
          <a:xfrm>
            <a:off x="184430" y="3082981"/>
            <a:ext cx="673890" cy="461665"/>
          </a:xfrm>
          <a:prstGeom prst="rect">
            <a:avLst/>
          </a:prstGeom>
          <a:noFill/>
        </p:spPr>
        <p:txBody>
          <a:bodyPr wrap="square" rtlCol="0">
            <a:spAutoFit/>
          </a:bodyPr>
          <a:lstStyle/>
          <a:p>
            <a:r>
              <a:rPr lang="zh-CN" altLang="en-US" sz="1200" b="1" dirty="0"/>
              <a:t>输入混合样本</a:t>
            </a:r>
          </a:p>
        </p:txBody>
      </p:sp>
      <p:sp>
        <p:nvSpPr>
          <p:cNvPr id="94" name="箭头: 右 93">
            <a:extLst>
              <a:ext uri="{FF2B5EF4-FFF2-40B4-BE49-F238E27FC236}">
                <a16:creationId xmlns:a16="http://schemas.microsoft.com/office/drawing/2014/main" xmlns="" id="{DCD62D23-763F-44C7-AE99-4E5E026A858C}"/>
              </a:ext>
            </a:extLst>
          </p:cNvPr>
          <p:cNvSpPr/>
          <p:nvPr/>
        </p:nvSpPr>
        <p:spPr>
          <a:xfrm>
            <a:off x="954361"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xmlns="" id="{EBDAE4D1-4639-43E9-9AE1-37F08D74AA3E}"/>
              </a:ext>
            </a:extLst>
          </p:cNvPr>
          <p:cNvSpPr/>
          <p:nvPr/>
        </p:nvSpPr>
        <p:spPr>
          <a:xfrm>
            <a:off x="4514960" y="3131492"/>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xmlns="" id="{9024A047-BF2F-446C-B391-76BD50F6AC7F}"/>
              </a:ext>
            </a:extLst>
          </p:cNvPr>
          <p:cNvSpPr/>
          <p:nvPr/>
        </p:nvSpPr>
        <p:spPr>
          <a:xfrm>
            <a:off x="7642584" y="3117645"/>
            <a:ext cx="309110" cy="285408"/>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Tree>
    <p:extLst>
      <p:ext uri="{BB962C8B-B14F-4D97-AF65-F5344CB8AC3E}">
        <p14:creationId xmlns:p14="http://schemas.microsoft.com/office/powerpoint/2010/main" val="222564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DC727400-2BB2-4283-9900-FD48947F840B}"/>
              </a:ext>
            </a:extLst>
          </p:cNvPr>
          <p:cNvGrpSpPr/>
          <p:nvPr/>
        </p:nvGrpSpPr>
        <p:grpSpPr>
          <a:xfrm>
            <a:off x="18260" y="1099759"/>
            <a:ext cx="9107479" cy="3929035"/>
            <a:chOff x="80269" y="739420"/>
            <a:chExt cx="9107479" cy="3929035"/>
          </a:xfrm>
        </p:grpSpPr>
        <p:grpSp>
          <p:nvGrpSpPr>
            <p:cNvPr id="8" name="组合 7">
              <a:extLst>
                <a:ext uri="{FF2B5EF4-FFF2-40B4-BE49-F238E27FC236}">
                  <a16:creationId xmlns:a16="http://schemas.microsoft.com/office/drawing/2014/main" xmlns="" id="{652B7140-9208-44A5-956E-CB4A9541F827}"/>
                </a:ext>
              </a:extLst>
            </p:cNvPr>
            <p:cNvGrpSpPr/>
            <p:nvPr/>
          </p:nvGrpSpPr>
          <p:grpSpPr>
            <a:xfrm>
              <a:off x="80269" y="739420"/>
              <a:ext cx="9107479" cy="3929035"/>
              <a:chOff x="-12190" y="2425725"/>
              <a:chExt cx="9264710" cy="3929035"/>
            </a:xfrm>
          </p:grpSpPr>
          <p:sp>
            <p:nvSpPr>
              <p:cNvPr id="6" name="矩形 5">
                <a:extLst>
                  <a:ext uri="{FF2B5EF4-FFF2-40B4-BE49-F238E27FC236}">
                    <a16:creationId xmlns:a16="http://schemas.microsoft.com/office/drawing/2014/main" xmlns=""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11" name="对象 10">
              <a:extLst>
                <a:ext uri="{FF2B5EF4-FFF2-40B4-BE49-F238E27FC236}">
                  <a16:creationId xmlns:a16="http://schemas.microsoft.com/office/drawing/2014/main" xmlns="" id="{16A176F8-9941-4E47-8CB4-23EB487AF1B3}"/>
                </a:ext>
              </a:extLst>
            </p:cNvPr>
            <p:cNvGraphicFramePr>
              <a:graphicFrameLocks noChangeAspect="1"/>
            </p:cNvGraphicFramePr>
            <p:nvPr>
              <p:extLst/>
            </p:nvPr>
          </p:nvGraphicFramePr>
          <p:xfrm>
            <a:off x="224471" y="1351265"/>
            <a:ext cx="8588375" cy="2986087"/>
          </p:xfrm>
          <a:graphic>
            <a:graphicData uri="http://schemas.openxmlformats.org/presentationml/2006/ole">
              <mc:AlternateContent xmlns:mc="http://schemas.openxmlformats.org/markup-compatibility/2006">
                <mc:Choice xmlns:v="urn:schemas-microsoft-com:vml" Requires="v">
                  <p:oleObj spid="_x0000_s8277" name="Worksheet" r:id="rId14" imgW="8587705" imgH="2986836" progId="Excel.Sheet.12">
                    <p:embed/>
                  </p:oleObj>
                </mc:Choice>
                <mc:Fallback>
                  <p:oleObj name="Worksheet" r:id="rId14" imgW="8587705" imgH="2986836" progId="Excel.Sheet.12">
                    <p:embed/>
                    <p:pic>
                      <p:nvPicPr>
                        <p:cNvPr id="0" name=""/>
                        <p:cNvPicPr/>
                        <p:nvPr/>
                      </p:nvPicPr>
                      <p:blipFill>
                        <a:blip r:embed="rId15"/>
                        <a:stretch>
                          <a:fillRect/>
                        </a:stretch>
                      </p:blipFill>
                      <p:spPr>
                        <a:xfrm>
                          <a:off x="224471" y="1351265"/>
                          <a:ext cx="8588375" cy="2986087"/>
                        </a:xfrm>
                        <a:prstGeom prst="rect">
                          <a:avLst/>
                        </a:prstGeom>
                      </p:spPr>
                    </p:pic>
                  </p:oleObj>
                </mc:Fallback>
              </mc:AlternateContent>
            </a:graphicData>
          </a:graphic>
        </p:graphicFrame>
      </p:grpSp>
    </p:spTree>
    <p:extLst>
      <p:ext uri="{BB962C8B-B14F-4D97-AF65-F5344CB8AC3E}">
        <p14:creationId xmlns:p14="http://schemas.microsoft.com/office/powerpoint/2010/main" val="8624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xmlns=""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xmlns="" id="{C0D7AEE1-A154-4E45-8796-3C312CB54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xmlns=""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xmlns="" id="{88A8101E-C095-4AC9-BD7D-3BEC39B4859B}"/>
              </a:ext>
            </a:extLst>
          </p:cNvPr>
          <p:cNvSpPr/>
          <p:nvPr/>
        </p:nvSpPr>
        <p:spPr>
          <a:xfrm>
            <a:off x="4139952" y="4351287"/>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删除热处理空缺样本</a:t>
            </a:r>
          </a:p>
        </p:txBody>
      </p:sp>
      <p:sp>
        <p:nvSpPr>
          <p:cNvPr id="15" name="矩形 14">
            <a:extLst>
              <a:ext uri="{FF2B5EF4-FFF2-40B4-BE49-F238E27FC236}">
                <a16:creationId xmlns:a16="http://schemas.microsoft.com/office/drawing/2014/main" xmlns=""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xmlns="" id="{00CC1DD7-4C61-484C-84B1-53115A3B7CC1}"/>
              </a:ext>
            </a:extLst>
          </p:cNvPr>
          <p:cNvSpPr/>
          <p:nvPr/>
        </p:nvSpPr>
        <p:spPr>
          <a:xfrm>
            <a:off x="2375756" y="4093903"/>
            <a:ext cx="1080120"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成分值空缺补零</a:t>
            </a:r>
          </a:p>
        </p:txBody>
      </p:sp>
      <p:sp>
        <p:nvSpPr>
          <p:cNvPr id="18" name="矩形 17">
            <a:extLst>
              <a:ext uri="{FF2B5EF4-FFF2-40B4-BE49-F238E27FC236}">
                <a16:creationId xmlns:a16="http://schemas.microsoft.com/office/drawing/2014/main" xmlns=""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xmlns="" id="{DD362177-82A1-484D-9E07-067F36EDDD23}"/>
              </a:ext>
            </a:extLst>
          </p:cNvPr>
          <p:cNvSpPr/>
          <p:nvPr/>
        </p:nvSpPr>
        <p:spPr>
          <a:xfrm>
            <a:off x="5170999" y="5471071"/>
            <a:ext cx="1596009" cy="671364"/>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删除条件属性一致决策属性不同的数据</a:t>
            </a:r>
          </a:p>
        </p:txBody>
      </p:sp>
      <p:sp>
        <p:nvSpPr>
          <p:cNvPr id="28" name="对话气泡: 矩形 27">
            <a:extLst>
              <a:ext uri="{FF2B5EF4-FFF2-40B4-BE49-F238E27FC236}">
                <a16:creationId xmlns:a16="http://schemas.microsoft.com/office/drawing/2014/main" xmlns="" id="{49A5CCC5-0A01-4B46-856C-1568092E4E94}"/>
              </a:ext>
            </a:extLst>
          </p:cNvPr>
          <p:cNvSpPr/>
          <p:nvPr/>
        </p:nvSpPr>
        <p:spPr>
          <a:xfrm>
            <a:off x="462038" y="4119335"/>
            <a:ext cx="1328560" cy="67136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3.</a:t>
            </a:r>
            <a:r>
              <a:rPr lang="zh-CN" altLang="en-US" sz="1400" dirty="0"/>
              <a:t>条件属性最大最小归一化数据</a:t>
            </a:r>
          </a:p>
        </p:txBody>
      </p:sp>
      <p:pic>
        <p:nvPicPr>
          <p:cNvPr id="29" name="图片 28">
            <a:extLst>
              <a:ext uri="{FF2B5EF4-FFF2-40B4-BE49-F238E27FC236}">
                <a16:creationId xmlns:a16="http://schemas.microsoft.com/office/drawing/2014/main" xmlns="" id="{B0C8A3F0-1896-4F37-81CC-05F16927BCAD}"/>
              </a:ext>
            </a:extLst>
          </p:cNvPr>
          <p:cNvPicPr>
            <a:picLocks noChangeAspect="1"/>
          </p:cNvPicPr>
          <p:nvPr/>
        </p:nvPicPr>
        <p:blipFill>
          <a:blip r:embed="rId8"/>
          <a:stretch>
            <a:fillRect/>
          </a:stretch>
        </p:blipFill>
        <p:spPr>
          <a:xfrm>
            <a:off x="7003700" y="2926563"/>
            <a:ext cx="1162046" cy="375274"/>
          </a:xfrm>
          <a:prstGeom prst="rect">
            <a:avLst/>
          </a:prstGeom>
        </p:spPr>
      </p:pic>
      <p:sp>
        <p:nvSpPr>
          <p:cNvPr id="32" name="箭头: V 形 31">
            <a:extLst>
              <a:ext uri="{FF2B5EF4-FFF2-40B4-BE49-F238E27FC236}">
                <a16:creationId xmlns:a16="http://schemas.microsoft.com/office/drawing/2014/main" xmlns="" id="{69DC623A-6F8F-418C-9C86-E27CFA1F4B3A}"/>
              </a:ext>
            </a:extLst>
          </p:cNvPr>
          <p:cNvSpPr/>
          <p:nvPr/>
        </p:nvSpPr>
        <p:spPr>
          <a:xfrm>
            <a:off x="-1365997" y="5427685"/>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文本框 33">
            <a:extLst>
              <a:ext uri="{FF2B5EF4-FFF2-40B4-BE49-F238E27FC236}">
                <a16:creationId xmlns:a16="http://schemas.microsoft.com/office/drawing/2014/main" xmlns="" id="{A3837B0F-CBAA-4971-8C69-EBE8443D8535}"/>
              </a:ext>
            </a:extLst>
          </p:cNvPr>
          <p:cNvSpPr txBox="1"/>
          <p:nvPr/>
        </p:nvSpPr>
        <p:spPr>
          <a:xfrm>
            <a:off x="-1635816" y="3744898"/>
            <a:ext cx="1584176" cy="307777"/>
          </a:xfrm>
          <a:prstGeom prst="rect">
            <a:avLst/>
          </a:prstGeom>
          <a:noFill/>
        </p:spPr>
        <p:txBody>
          <a:bodyPr wrap="square" rtlCol="0">
            <a:spAutoFit/>
          </a:bodyPr>
          <a:lstStyle/>
          <a:p>
            <a:r>
              <a:rPr lang="zh-CN" altLang="en-US" sz="1400" dirty="0"/>
              <a:t>样本统计</a:t>
            </a:r>
          </a:p>
        </p:txBody>
      </p:sp>
      <p:graphicFrame>
        <p:nvGraphicFramePr>
          <p:cNvPr id="38" name="表格 37">
            <a:extLst>
              <a:ext uri="{FF2B5EF4-FFF2-40B4-BE49-F238E27FC236}">
                <a16:creationId xmlns:a16="http://schemas.microsoft.com/office/drawing/2014/main" xmlns=""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xmlns="" val="1534108306"/>
                    </a:ext>
                  </a:extLst>
                </a:gridCol>
                <a:gridCol w="741562">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276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39" name="文本框 38">
            <a:extLst>
              <a:ext uri="{FF2B5EF4-FFF2-40B4-BE49-F238E27FC236}">
                <a16:creationId xmlns:a16="http://schemas.microsoft.com/office/drawing/2014/main" xmlns=""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xmlns=""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xmlns=""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42" name="矩形: 圆角 41">
            <a:extLst>
              <a:ext uri="{FF2B5EF4-FFF2-40B4-BE49-F238E27FC236}">
                <a16:creationId xmlns:a16="http://schemas.microsoft.com/office/drawing/2014/main" xmlns=""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xmlns=""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1 2</a:t>
            </a:r>
            <a:r>
              <a:rPr lang="zh-CN" altLang="en-US" sz="1050" dirty="0"/>
              <a:t>温度</a:t>
            </a:r>
            <a:r>
              <a:rPr lang="en-US" altLang="zh-CN" sz="1050" dirty="0"/>
              <a:t>, </a:t>
            </a:r>
            <a:r>
              <a:rPr lang="zh-CN" altLang="en-US" sz="1050" dirty="0"/>
              <a:t>时效</a:t>
            </a:r>
            <a:r>
              <a:rPr lang="en-US" altLang="zh-CN" sz="1050" dirty="0"/>
              <a:t>1 2</a:t>
            </a:r>
            <a:r>
              <a:rPr lang="zh-CN" altLang="en-US" sz="1050" dirty="0"/>
              <a:t>时间</a:t>
            </a:r>
            <a:endParaRPr lang="en-US" altLang="zh-CN" sz="1050" dirty="0"/>
          </a:p>
          <a:p>
            <a:r>
              <a:rPr lang="zh-CN" altLang="en-US" sz="1050" dirty="0"/>
              <a:t>条件</a:t>
            </a:r>
            <a:r>
              <a:rPr lang="en-US" altLang="zh-CN" sz="1050" dirty="0"/>
              <a:t>: </a:t>
            </a:r>
            <a:r>
              <a:rPr lang="zh-CN" altLang="en-US" sz="1050" dirty="0"/>
              <a:t>外部温度</a:t>
            </a:r>
            <a:r>
              <a:rPr lang="en-US" altLang="zh-CN" sz="1050" dirty="0"/>
              <a:t>, </a:t>
            </a:r>
            <a:r>
              <a:rPr lang="zh-CN" altLang="en-US" sz="1050" dirty="0"/>
              <a:t>外部应力</a:t>
            </a:r>
            <a:endParaRPr lang="en-US" altLang="zh-CN" sz="1050" dirty="0"/>
          </a:p>
          <a:p>
            <a:r>
              <a:rPr lang="zh-CN" altLang="en-US" sz="1050" dirty="0"/>
              <a:t>目标属性</a:t>
            </a:r>
            <a:r>
              <a:rPr lang="en-US" altLang="zh-CN" sz="1050" dirty="0"/>
              <a:t>:</a:t>
            </a:r>
            <a:r>
              <a:rPr lang="zh-CN" altLang="en-US" sz="1050"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xmlns=""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xmlns="" id="{E71DDEF7-6D13-43E7-8360-29FE8A9BA204}"/>
              </a:ext>
            </a:extLst>
          </p:cNvPr>
          <p:cNvSpPr/>
          <p:nvPr/>
        </p:nvSpPr>
        <p:spPr>
          <a:xfrm>
            <a:off x="6027242" y="4208002"/>
            <a:ext cx="2304256" cy="1006330"/>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200" dirty="0"/>
              <a:t>1.</a:t>
            </a:r>
            <a:r>
              <a:rPr lang="zh-CN" altLang="en-US" sz="1200" dirty="0"/>
              <a:t>样本构造</a:t>
            </a:r>
            <a:r>
              <a:rPr lang="en-US" altLang="zh-CN" sz="1200" dirty="0"/>
              <a:t>:</a:t>
            </a:r>
            <a:r>
              <a:rPr lang="zh-CN" altLang="en-US" sz="1200" dirty="0"/>
              <a:t>条件属性为成分、热处理、条件，目标属性为蠕变断裂寿命</a:t>
            </a:r>
          </a:p>
        </p:txBody>
      </p:sp>
      <p:sp>
        <p:nvSpPr>
          <p:cNvPr id="47" name="箭头: 下 46">
            <a:extLst>
              <a:ext uri="{FF2B5EF4-FFF2-40B4-BE49-F238E27FC236}">
                <a16:creationId xmlns:a16="http://schemas.microsoft.com/office/drawing/2014/main" xmlns=""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xmlns=""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xmlns=""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xmlns="" id="{4D473200-3A04-4BD9-A635-B2A774ED39EC}"/>
              </a:ext>
            </a:extLst>
          </p:cNvPr>
          <p:cNvSpPr/>
          <p:nvPr/>
        </p:nvSpPr>
        <p:spPr>
          <a:xfrm>
            <a:off x="7145192" y="4950455"/>
            <a:ext cx="1328560" cy="595866"/>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a:t>3.</a:t>
            </a:r>
            <a:r>
              <a:rPr lang="zh-CN" altLang="en-US" sz="1200" dirty="0"/>
              <a:t>决策属性取对数归一化数据</a:t>
            </a:r>
          </a:p>
        </p:txBody>
      </p:sp>
      <p:sp>
        <p:nvSpPr>
          <p:cNvPr id="36" name="矩形 35">
            <a:extLst>
              <a:ext uri="{FF2B5EF4-FFF2-40B4-BE49-F238E27FC236}">
                <a16:creationId xmlns:a16="http://schemas.microsoft.com/office/drawing/2014/main" xmlns=""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xmlns="" id="{60CD56A7-8F5E-4999-B494-B37D3AE1FAF3}"/>
              </a:ext>
            </a:extLst>
          </p:cNvPr>
          <p:cNvSpPr/>
          <p:nvPr/>
        </p:nvSpPr>
        <p:spPr>
          <a:xfrm>
            <a:off x="219798" y="4430781"/>
            <a:ext cx="1897675" cy="866055"/>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2.</a:t>
            </a:r>
            <a:r>
              <a:rPr lang="zh-CN" altLang="en-US" sz="1200" dirty="0"/>
              <a:t>元素为一个范围的值并相差</a:t>
            </a:r>
            <a:r>
              <a:rPr lang="en-US" altLang="zh-CN" sz="1200" dirty="0"/>
              <a:t>5%</a:t>
            </a:r>
            <a:r>
              <a:rPr lang="zh-CN" altLang="en-US" sz="1200" dirty="0"/>
              <a:t>以内的取中间值，相差大的删除</a:t>
            </a:r>
          </a:p>
        </p:txBody>
      </p:sp>
      <p:sp>
        <p:nvSpPr>
          <p:cNvPr id="35" name="标题 1">
            <a:extLst>
              <a:ext uri="{FF2B5EF4-FFF2-40B4-BE49-F238E27FC236}">
                <a16:creationId xmlns:a16="http://schemas.microsoft.com/office/drawing/2014/main" xmlns=""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Tree>
    <p:extLst>
      <p:ext uri="{BB962C8B-B14F-4D97-AF65-F5344CB8AC3E}">
        <p14:creationId xmlns:p14="http://schemas.microsoft.com/office/powerpoint/2010/main" val="16312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xmlns="" id="{9E81CF7F-8376-4E7C-8404-974EFAECF276}"/>
              </a:ext>
            </a:extLst>
          </p:cNvPr>
          <p:cNvGraphicFramePr>
            <a:graphicFrameLocks noGrp="1"/>
          </p:cNvGraphicFramePr>
          <p:nvPr>
            <p:extLst/>
          </p:nvPr>
        </p:nvGraphicFramePr>
        <p:xfrm>
          <a:off x="354010" y="820627"/>
          <a:ext cx="8435979" cy="2366887"/>
        </p:xfrm>
        <a:graphic>
          <a:graphicData uri="http://schemas.openxmlformats.org/drawingml/2006/table">
            <a:tbl>
              <a:tblPr/>
              <a:tblGrid>
                <a:gridCol w="691473">
                  <a:extLst>
                    <a:ext uri="{9D8B030D-6E8A-4147-A177-3AD203B41FA5}">
                      <a16:colId xmlns:a16="http://schemas.microsoft.com/office/drawing/2014/main" xmlns="" val="3611895539"/>
                    </a:ext>
                  </a:extLst>
                </a:gridCol>
                <a:gridCol w="553179">
                  <a:extLst>
                    <a:ext uri="{9D8B030D-6E8A-4147-A177-3AD203B41FA5}">
                      <a16:colId xmlns:a16="http://schemas.microsoft.com/office/drawing/2014/main" xmlns="" val="3204564478"/>
                    </a:ext>
                  </a:extLst>
                </a:gridCol>
                <a:gridCol w="553179">
                  <a:extLst>
                    <a:ext uri="{9D8B030D-6E8A-4147-A177-3AD203B41FA5}">
                      <a16:colId xmlns:a16="http://schemas.microsoft.com/office/drawing/2014/main" xmlns="" val="1103732708"/>
                    </a:ext>
                  </a:extLst>
                </a:gridCol>
                <a:gridCol w="553179">
                  <a:extLst>
                    <a:ext uri="{9D8B030D-6E8A-4147-A177-3AD203B41FA5}">
                      <a16:colId xmlns:a16="http://schemas.microsoft.com/office/drawing/2014/main" xmlns="" val="3910922297"/>
                    </a:ext>
                  </a:extLst>
                </a:gridCol>
                <a:gridCol w="553179">
                  <a:extLst>
                    <a:ext uri="{9D8B030D-6E8A-4147-A177-3AD203B41FA5}">
                      <a16:colId xmlns:a16="http://schemas.microsoft.com/office/drawing/2014/main" xmlns="" val="1954706625"/>
                    </a:ext>
                  </a:extLst>
                </a:gridCol>
                <a:gridCol w="553179">
                  <a:extLst>
                    <a:ext uri="{9D8B030D-6E8A-4147-A177-3AD203B41FA5}">
                      <a16:colId xmlns:a16="http://schemas.microsoft.com/office/drawing/2014/main" xmlns="" val="3929837761"/>
                    </a:ext>
                  </a:extLst>
                </a:gridCol>
                <a:gridCol w="553179">
                  <a:extLst>
                    <a:ext uri="{9D8B030D-6E8A-4147-A177-3AD203B41FA5}">
                      <a16:colId xmlns:a16="http://schemas.microsoft.com/office/drawing/2014/main" xmlns="" val="4012592956"/>
                    </a:ext>
                  </a:extLst>
                </a:gridCol>
                <a:gridCol w="553179">
                  <a:extLst>
                    <a:ext uri="{9D8B030D-6E8A-4147-A177-3AD203B41FA5}">
                      <a16:colId xmlns:a16="http://schemas.microsoft.com/office/drawing/2014/main" xmlns="" val="1868779250"/>
                    </a:ext>
                  </a:extLst>
                </a:gridCol>
                <a:gridCol w="553179">
                  <a:extLst>
                    <a:ext uri="{9D8B030D-6E8A-4147-A177-3AD203B41FA5}">
                      <a16:colId xmlns:a16="http://schemas.microsoft.com/office/drawing/2014/main" xmlns="" val="1099702673"/>
                    </a:ext>
                  </a:extLst>
                </a:gridCol>
                <a:gridCol w="553179">
                  <a:extLst>
                    <a:ext uri="{9D8B030D-6E8A-4147-A177-3AD203B41FA5}">
                      <a16:colId xmlns:a16="http://schemas.microsoft.com/office/drawing/2014/main" xmlns="" val="3483588461"/>
                    </a:ext>
                  </a:extLst>
                </a:gridCol>
                <a:gridCol w="553179">
                  <a:extLst>
                    <a:ext uri="{9D8B030D-6E8A-4147-A177-3AD203B41FA5}">
                      <a16:colId xmlns:a16="http://schemas.microsoft.com/office/drawing/2014/main" xmlns="" val="1667322919"/>
                    </a:ext>
                  </a:extLst>
                </a:gridCol>
                <a:gridCol w="553179">
                  <a:extLst>
                    <a:ext uri="{9D8B030D-6E8A-4147-A177-3AD203B41FA5}">
                      <a16:colId xmlns:a16="http://schemas.microsoft.com/office/drawing/2014/main" xmlns="" val="3349587401"/>
                    </a:ext>
                  </a:extLst>
                </a:gridCol>
                <a:gridCol w="553179">
                  <a:extLst>
                    <a:ext uri="{9D8B030D-6E8A-4147-A177-3AD203B41FA5}">
                      <a16:colId xmlns:a16="http://schemas.microsoft.com/office/drawing/2014/main" xmlns="" val="2612964893"/>
                    </a:ext>
                  </a:extLst>
                </a:gridCol>
                <a:gridCol w="553179">
                  <a:extLst>
                    <a:ext uri="{9D8B030D-6E8A-4147-A177-3AD203B41FA5}">
                      <a16:colId xmlns:a16="http://schemas.microsoft.com/office/drawing/2014/main" xmlns="" val="3482620379"/>
                    </a:ext>
                  </a:extLst>
                </a:gridCol>
                <a:gridCol w="553179">
                  <a:extLst>
                    <a:ext uri="{9D8B030D-6E8A-4147-A177-3AD203B41FA5}">
                      <a16:colId xmlns:a16="http://schemas.microsoft.com/office/drawing/2014/main" xmlns="" val="1771828343"/>
                    </a:ext>
                  </a:extLst>
                </a:gridCol>
              </a:tblGrid>
              <a:tr h="0">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属性类别</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成分</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458789949"/>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属性字段</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err="1">
                          <a:solidFill>
                            <a:srgbClr val="000000"/>
                          </a:solidFill>
                          <a:effectLst/>
                          <a:latin typeface="宋体" panose="02010600030101010101" pitchFamily="2" charset="-122"/>
                          <a:ea typeface="宋体" panose="02010600030101010101" pitchFamily="2" charset="-122"/>
                        </a:rPr>
                        <a:t>Ni_wt</a:t>
                      </a:r>
                      <a:endParaRPr lang="en-US" sz="1000" b="1" i="0" u="none" strike="noStrike" dirty="0">
                        <a:solidFill>
                          <a:srgbClr val="000000"/>
                        </a:solidFill>
                        <a:effectLst/>
                        <a:latin typeface="宋体" panose="02010600030101010101" pitchFamily="2" charset="-122"/>
                        <a:ea typeface="宋体"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Re_wt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Al_wt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Ti_wt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W_wt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Mo_wt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Cr_wt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Ta_wt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C_wt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Y_wt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Nb_wt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Hf_wt</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307052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属性单位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等线" panose="02010600030101010101" pitchFamily="2" charset="-122"/>
                          <a:ea typeface="等线" panose="02010600030101010101" pitchFamily="2" charset="-122"/>
                        </a:rPr>
                        <a:t>百分数</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13242714"/>
                  </a:ext>
                </a:extLst>
              </a:tr>
              <a:tr h="16871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属性说明</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镍</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钴</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铝</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钛</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钨</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铬</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钽</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碳</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钇</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铌</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铪</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3396443"/>
                  </a:ext>
                </a:extLst>
              </a:tr>
              <a:tr h="161689">
                <a:tc>
                  <a:txBody>
                    <a:bodyPr/>
                    <a:lstStyle/>
                    <a:p>
                      <a:pPr algn="ctr" fontAlgn="ctr"/>
                      <a:r>
                        <a:rPr lang="zh-CN" altLang="en-US" sz="1000" b="1" i="0" u="none" strike="noStrike" dirty="0">
                          <a:solidFill>
                            <a:srgbClr val="000000"/>
                          </a:solidFill>
                          <a:effectLst/>
                          <a:latin typeface="等线" panose="02010600030101010101" pitchFamily="2" charset="-122"/>
                          <a:ea typeface="等线" panose="02010600030101010101" pitchFamily="2" charset="-122"/>
                        </a:rPr>
                        <a:t>样本个数</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8223718"/>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均值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63.86457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2.716378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6.439071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5.531955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0.95516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5.545353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0.987179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6.834199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6.679423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0.026497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0.01215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0.008192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0.150192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0.249679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3944401"/>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方差</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3.174997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2.036797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3.045928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0.708517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1.218212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2.447154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0.833617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2.246451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2.085917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0.028455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0.017851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0.013706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0.376015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0.667002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2586713"/>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最小值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55.575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79529"/>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25%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61.7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90228268"/>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50%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63.796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5.95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0.004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001114"/>
                  </a:ext>
                </a:extLst>
              </a:tr>
              <a:tr h="161689">
                <a:tc>
                  <a:txBody>
                    <a:bodyPr/>
                    <a:lstStyle/>
                    <a:p>
                      <a:pPr algn="ctr" fontAlgn="ctr"/>
                      <a:r>
                        <a:rPr lang="en-US" altLang="zh-CN" sz="1000" b="1"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65.281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6.575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0.022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12462956"/>
                  </a:ext>
                </a:extLst>
              </a:tr>
              <a:tr h="161689">
                <a:tc>
                  <a:txBody>
                    <a:bodyPr/>
                    <a:lstStyle/>
                    <a:p>
                      <a:pPr algn="ctr" fontAlgn="ctr"/>
                      <a:r>
                        <a:rPr lang="zh-CN" altLang="en-US" sz="1000" b="1" i="0" u="none" strike="noStrike">
                          <a:solidFill>
                            <a:srgbClr val="000000"/>
                          </a:solidFill>
                          <a:effectLst/>
                          <a:latin typeface="等线" panose="02010600030101010101" pitchFamily="2" charset="-122"/>
                          <a:ea typeface="等线" panose="02010600030101010101" pitchFamily="2" charset="-122"/>
                        </a:rPr>
                        <a:t>最大值</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77.26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11.73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5578569"/>
                  </a:ext>
                </a:extLst>
              </a:tr>
              <a:tr h="161689">
                <a:tc>
                  <a:txBody>
                    <a:bodyPr/>
                    <a:lstStyle/>
                    <a:p>
                      <a:pPr algn="ctr" fontAlgn="ctr"/>
                      <a:r>
                        <a:rPr lang="en-US" altLang="zh-CN" sz="1000" b="1" i="0" u="none" strike="noStrike" dirty="0">
                          <a:solidFill>
                            <a:srgbClr val="000000"/>
                          </a:solidFill>
                          <a:effectLst/>
                          <a:latin typeface="等线" panose="02010600030101010101" pitchFamily="2" charset="-122"/>
                          <a:ea typeface="等线" panose="02010600030101010101" pitchFamily="2" charset="-122"/>
                        </a:rPr>
                        <a:t>skew</a:t>
                      </a:r>
                      <a:endParaRPr lang="en-US" sz="1000" b="1" i="0" u="none" strike="noStrike" dirty="0">
                        <a:solidFill>
                          <a:srgbClr val="000000"/>
                        </a:solidFill>
                        <a:effectLst/>
                        <a:latin typeface="等线" panose="02010600030101010101" pitchFamily="2" charset="-122"/>
                        <a:ea typeface="等线" panose="02010600030101010101" pitchFamily="2" charset="-122"/>
                      </a:endParaRP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0.92082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0.356455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-0.73731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-0.27633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1.370728</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0.824675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0.763827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-0.45099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-0.03419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0.581507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1.366387</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1.885443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3.202562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7.022015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0131447"/>
                  </a:ext>
                </a:extLst>
              </a:tr>
              <a:tr h="161689">
                <a:tc>
                  <a:txBody>
                    <a:bodyPr/>
                    <a:lstStyle/>
                    <a:p>
                      <a:pPr algn="ctr" fontAlgn="ctr"/>
                      <a:r>
                        <a:rPr lang="en-US" sz="1000" b="1" i="0" u="none" strike="noStrike">
                          <a:solidFill>
                            <a:srgbClr val="000000"/>
                          </a:solidFill>
                          <a:effectLst/>
                          <a:latin typeface="等线" panose="02010600030101010101" pitchFamily="2" charset="-122"/>
                          <a:ea typeface="等线" panose="02010600030101010101" pitchFamily="2" charset="-122"/>
                        </a:rPr>
                        <a:t>range</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21.685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12.4</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3.35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4.21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11.13</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0.11</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0.05</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2.59</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5.6</a:t>
                      </a:r>
                    </a:p>
                  </a:txBody>
                  <a:tcPr marL="7030" marR="7030" marT="7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6033700"/>
                  </a:ext>
                </a:extLst>
              </a:tr>
            </a:tbl>
          </a:graphicData>
        </a:graphic>
      </p:graphicFrame>
      <p:graphicFrame>
        <p:nvGraphicFramePr>
          <p:cNvPr id="11" name="表格 10">
            <a:extLst>
              <a:ext uri="{FF2B5EF4-FFF2-40B4-BE49-F238E27FC236}">
                <a16:creationId xmlns:a16="http://schemas.microsoft.com/office/drawing/2014/main" xmlns="" id="{C0108BE7-2729-4951-8339-0D3D2CEE86C4}"/>
              </a:ext>
            </a:extLst>
          </p:cNvPr>
          <p:cNvGraphicFramePr>
            <a:graphicFrameLocks noGrp="1"/>
          </p:cNvGraphicFramePr>
          <p:nvPr>
            <p:extLst/>
          </p:nvPr>
        </p:nvGraphicFramePr>
        <p:xfrm>
          <a:off x="354010" y="3381888"/>
          <a:ext cx="6095996" cy="3368040"/>
        </p:xfrm>
        <a:graphic>
          <a:graphicData uri="http://schemas.openxmlformats.org/drawingml/2006/table">
            <a:tbl>
              <a:tblPr/>
              <a:tblGrid>
                <a:gridCol w="725714">
                  <a:extLst>
                    <a:ext uri="{9D8B030D-6E8A-4147-A177-3AD203B41FA5}">
                      <a16:colId xmlns:a16="http://schemas.microsoft.com/office/drawing/2014/main" xmlns="" val="1779634135"/>
                    </a:ext>
                  </a:extLst>
                </a:gridCol>
                <a:gridCol w="580571">
                  <a:extLst>
                    <a:ext uri="{9D8B030D-6E8A-4147-A177-3AD203B41FA5}">
                      <a16:colId xmlns:a16="http://schemas.microsoft.com/office/drawing/2014/main" xmlns="" val="1356658362"/>
                    </a:ext>
                  </a:extLst>
                </a:gridCol>
                <a:gridCol w="580571">
                  <a:extLst>
                    <a:ext uri="{9D8B030D-6E8A-4147-A177-3AD203B41FA5}">
                      <a16:colId xmlns:a16="http://schemas.microsoft.com/office/drawing/2014/main" xmlns="" val="192685544"/>
                    </a:ext>
                  </a:extLst>
                </a:gridCol>
                <a:gridCol w="580571">
                  <a:extLst>
                    <a:ext uri="{9D8B030D-6E8A-4147-A177-3AD203B41FA5}">
                      <a16:colId xmlns:a16="http://schemas.microsoft.com/office/drawing/2014/main" xmlns="" val="1977408526"/>
                    </a:ext>
                  </a:extLst>
                </a:gridCol>
                <a:gridCol w="580571">
                  <a:extLst>
                    <a:ext uri="{9D8B030D-6E8A-4147-A177-3AD203B41FA5}">
                      <a16:colId xmlns:a16="http://schemas.microsoft.com/office/drawing/2014/main" xmlns="" val="2387474668"/>
                    </a:ext>
                  </a:extLst>
                </a:gridCol>
                <a:gridCol w="580571">
                  <a:extLst>
                    <a:ext uri="{9D8B030D-6E8A-4147-A177-3AD203B41FA5}">
                      <a16:colId xmlns:a16="http://schemas.microsoft.com/office/drawing/2014/main" xmlns="" val="2514491046"/>
                    </a:ext>
                  </a:extLst>
                </a:gridCol>
                <a:gridCol w="580571">
                  <a:extLst>
                    <a:ext uri="{9D8B030D-6E8A-4147-A177-3AD203B41FA5}">
                      <a16:colId xmlns:a16="http://schemas.microsoft.com/office/drawing/2014/main" xmlns="" val="609626819"/>
                    </a:ext>
                  </a:extLst>
                </a:gridCol>
                <a:gridCol w="580571">
                  <a:extLst>
                    <a:ext uri="{9D8B030D-6E8A-4147-A177-3AD203B41FA5}">
                      <a16:colId xmlns:a16="http://schemas.microsoft.com/office/drawing/2014/main" xmlns="" val="1119485165"/>
                    </a:ext>
                  </a:extLst>
                </a:gridCol>
                <a:gridCol w="580571">
                  <a:extLst>
                    <a:ext uri="{9D8B030D-6E8A-4147-A177-3AD203B41FA5}">
                      <a16:colId xmlns:a16="http://schemas.microsoft.com/office/drawing/2014/main" xmlns="" val="1724833581"/>
                    </a:ext>
                  </a:extLst>
                </a:gridCol>
                <a:gridCol w="725714">
                  <a:extLst>
                    <a:ext uri="{9D8B030D-6E8A-4147-A177-3AD203B41FA5}">
                      <a16:colId xmlns:a16="http://schemas.microsoft.com/office/drawing/2014/main" xmlns="" val="2678286687"/>
                    </a:ext>
                  </a:extLst>
                </a:gridCol>
              </a:tblGrid>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属性类别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热处理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条件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蠕变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88081663"/>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属性字段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solution_treatment_temperature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1st_step_aging_treatment_temperature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2nd_step_aging_treatment_temperature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temperature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effectLst/>
                          <a:latin typeface="宋体" panose="02010600030101010101" pitchFamily="2" charset="-122"/>
                          <a:ea typeface="宋体" panose="02010600030101010101" pitchFamily="2" charset="-122"/>
                        </a:rPr>
                        <a:t>applied_Stress</a:t>
                      </a:r>
                      <a:endParaRPr 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creep_life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4456350"/>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属性单位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摄氏度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兆帕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小时</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9024338"/>
                  </a:ext>
                </a:extLst>
              </a:tr>
              <a:tr h="18288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属性说明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固溶时间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1</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时效</a:t>
                      </a:r>
                      <a:r>
                        <a:rPr lang="en-US" altLang="zh-CN" sz="1100" b="0" i="0" u="none" strike="noStrike">
                          <a:solidFill>
                            <a:srgbClr val="000000"/>
                          </a:solidFill>
                          <a:effectLst/>
                          <a:latin typeface="等线" panose="02010600030101010101" pitchFamily="2" charset="-122"/>
                          <a:ea typeface="等线" panose="02010600030101010101" pitchFamily="2" charset="-122"/>
                        </a:rPr>
                        <a:t>2</a:t>
                      </a:r>
                      <a:r>
                        <a:rPr lang="zh-CN" altLang="en-US" sz="1100" b="0" i="0" u="none" strike="noStrike">
                          <a:solidFill>
                            <a:srgbClr val="000000"/>
                          </a:solidFill>
                          <a:effectLst/>
                          <a:latin typeface="等线" panose="02010600030101010101" pitchFamily="2" charset="-122"/>
                          <a:ea typeface="等线" panose="02010600030101010101" pitchFamily="2" charset="-122"/>
                        </a:rPr>
                        <a:t>时间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温度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应力</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宋体" panose="02010600030101010101" pitchFamily="2" charset="-122"/>
                          <a:ea typeface="宋体" panose="02010600030101010101" pitchFamily="2" charset="-122"/>
                        </a:rPr>
                        <a:t>蠕变断裂寿命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9110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914703"/>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均值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2.862179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4.089744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18.98718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1116.115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898.2276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1033.096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261.4412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659.6686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3405162"/>
                  </a:ext>
                </a:extLst>
              </a:tr>
              <a:tr h="175260">
                <a:tc>
                  <a:txBody>
                    <a:bodyPr/>
                    <a:lstStyle/>
                    <a:p>
                      <a:pPr algn="ctr" fontAlgn="ctr"/>
                      <a:r>
                        <a:rPr lang="zh-CN" altLang="en-US" sz="1100" b="1" i="0" u="none" strike="noStrike" dirty="0">
                          <a:solidFill>
                            <a:srgbClr val="000000"/>
                          </a:solidFill>
                          <a:effectLst/>
                          <a:latin typeface="等线" panose="02010600030101010101" pitchFamily="2" charset="-122"/>
                          <a:ea typeface="等线" panose="02010600030101010101" pitchFamily="2" charset="-122"/>
                        </a:rPr>
                        <a:t>方差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0.954047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0.398902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3.842539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180.6623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151.8539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224.4552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171.5673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1429.135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6572687"/>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最小值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42854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65.25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580397"/>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164.6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9417316"/>
                  </a:ext>
                </a:extLst>
              </a:tr>
              <a:tr h="175260">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503.55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749102"/>
                  </a:ext>
                </a:extLst>
              </a:tr>
              <a:tr h="175260">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最大值</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2334490"/>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skew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0.368409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4.40762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2.190589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5.065356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5.226832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4.918003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1.393306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1.100722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4.721349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19793759"/>
                  </a:ext>
                </a:extLst>
              </a:tr>
              <a:tr h="17526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range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896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12612.1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2042414"/>
                  </a:ext>
                </a:extLst>
              </a:tr>
            </a:tbl>
          </a:graphicData>
        </a:graphic>
      </p:graphicFrame>
      <p:sp>
        <p:nvSpPr>
          <p:cNvPr id="12" name="矩形 11">
            <a:extLst>
              <a:ext uri="{FF2B5EF4-FFF2-40B4-BE49-F238E27FC236}">
                <a16:creationId xmlns:a16="http://schemas.microsoft.com/office/drawing/2014/main" xmlns="" id="{AB5CFB97-68B2-4BA8-AFF6-B4EA30C53E27}"/>
              </a:ext>
            </a:extLst>
          </p:cNvPr>
          <p:cNvSpPr/>
          <p:nvPr/>
        </p:nvSpPr>
        <p:spPr>
          <a:xfrm>
            <a:off x="6832965" y="3885944"/>
            <a:ext cx="1932373" cy="229504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2555442-E80B-455B-965C-F03C7E810806}"/>
              </a:ext>
            </a:extLst>
          </p:cNvPr>
          <p:cNvSpPr txBox="1"/>
          <p:nvPr/>
        </p:nvSpPr>
        <p:spPr>
          <a:xfrm>
            <a:off x="6976983" y="3933056"/>
            <a:ext cx="1584176" cy="276999"/>
          </a:xfrm>
          <a:prstGeom prst="rect">
            <a:avLst/>
          </a:prstGeom>
          <a:noFill/>
        </p:spPr>
        <p:txBody>
          <a:bodyPr wrap="square" rtlCol="0">
            <a:spAutoFit/>
          </a:bodyPr>
          <a:lstStyle/>
          <a:p>
            <a:r>
              <a:rPr lang="zh-CN" altLang="en-US" sz="1200" dirty="0"/>
              <a:t>注：评价指标说明</a:t>
            </a:r>
          </a:p>
        </p:txBody>
      </p:sp>
      <p:sp>
        <p:nvSpPr>
          <p:cNvPr id="4" name="文本框 3">
            <a:extLst>
              <a:ext uri="{FF2B5EF4-FFF2-40B4-BE49-F238E27FC236}">
                <a16:creationId xmlns:a16="http://schemas.microsoft.com/office/drawing/2014/main" xmlns="" id="{7EBB89FF-ABBF-461A-B65B-E209AADCBA6D}"/>
              </a:ext>
            </a:extLst>
          </p:cNvPr>
          <p:cNvSpPr txBox="1"/>
          <p:nvPr/>
        </p:nvSpPr>
        <p:spPr>
          <a:xfrm>
            <a:off x="6868833" y="4365104"/>
            <a:ext cx="1716012"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t>25% 50% 75%</a:t>
            </a:r>
            <a:r>
              <a:rPr lang="zh-CN" altLang="en-US" sz="1400" dirty="0"/>
              <a:t>分别为</a:t>
            </a:r>
            <a:r>
              <a:rPr lang="en-US" altLang="zh-CN" sz="1400" dirty="0"/>
              <a:t>1/4</a:t>
            </a:r>
            <a:r>
              <a:rPr lang="zh-CN" altLang="en-US" sz="1400" dirty="0"/>
              <a:t>位数、中位数和</a:t>
            </a:r>
            <a:r>
              <a:rPr lang="en-US" altLang="zh-CN" sz="1400" dirty="0"/>
              <a:t>3/4</a:t>
            </a:r>
            <a:r>
              <a:rPr lang="zh-CN" altLang="en-US" sz="1400" dirty="0"/>
              <a:t>位数</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400" dirty="0"/>
              <a:t>    </a:t>
            </a:r>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endParaRPr lang="en-US" altLang="zh-CN" sz="1400" dirty="0"/>
          </a:p>
        </p:txBody>
      </p:sp>
      <p:pic>
        <p:nvPicPr>
          <p:cNvPr id="3" name="图片 2">
            <a:extLst>
              <a:ext uri="{FF2B5EF4-FFF2-40B4-BE49-F238E27FC236}">
                <a16:creationId xmlns:a16="http://schemas.microsoft.com/office/drawing/2014/main" xmlns="" id="{C55F11CF-7A2B-4AFB-9CF3-8BEDDA74E8AA}"/>
              </a:ext>
            </a:extLst>
          </p:cNvPr>
          <p:cNvPicPr>
            <a:picLocks noChangeAspect="1"/>
          </p:cNvPicPr>
          <p:nvPr/>
        </p:nvPicPr>
        <p:blipFill rotWithShape="1">
          <a:blip r:embed="rId2"/>
          <a:srcRect l="7134" t="-1" b="8213"/>
          <a:stretch/>
        </p:blipFill>
        <p:spPr>
          <a:xfrm>
            <a:off x="7120998" y="5249376"/>
            <a:ext cx="1584176" cy="564975"/>
          </a:xfrm>
          <a:prstGeom prst="rect">
            <a:avLst/>
          </a:prstGeom>
        </p:spPr>
      </p:pic>
      <p:sp>
        <p:nvSpPr>
          <p:cNvPr id="6" name="矩形 5">
            <a:extLst>
              <a:ext uri="{FF2B5EF4-FFF2-40B4-BE49-F238E27FC236}">
                <a16:creationId xmlns:a16="http://schemas.microsoft.com/office/drawing/2014/main" xmlns="" id="{CFA87D61-5D7F-41E9-A28B-9C024B8BE09F}"/>
              </a:ext>
            </a:extLst>
          </p:cNvPr>
          <p:cNvSpPr/>
          <p:nvPr/>
        </p:nvSpPr>
        <p:spPr>
          <a:xfrm>
            <a:off x="1619672" y="1076413"/>
            <a:ext cx="504056" cy="2134778"/>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B8DFB87C-0CF1-4D20-9297-C8E10FF90D13}"/>
              </a:ext>
            </a:extLst>
          </p:cNvPr>
          <p:cNvSpPr/>
          <p:nvPr/>
        </p:nvSpPr>
        <p:spPr>
          <a:xfrm>
            <a:off x="1025647" y="1692171"/>
            <a:ext cx="594025" cy="1232773"/>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对话气泡: 矩形 4">
            <a:extLst>
              <a:ext uri="{FF2B5EF4-FFF2-40B4-BE49-F238E27FC236}">
                <a16:creationId xmlns:a16="http://schemas.microsoft.com/office/drawing/2014/main" xmlns="" id="{947E22A6-817C-4B16-AA87-A8F705D8DFA0}"/>
              </a:ext>
            </a:extLst>
          </p:cNvPr>
          <p:cNvSpPr/>
          <p:nvPr/>
        </p:nvSpPr>
        <p:spPr>
          <a:xfrm>
            <a:off x="2555776" y="1819329"/>
            <a:ext cx="3096344" cy="1008112"/>
          </a:xfrm>
          <a:prstGeom prst="wedgeRectCallout">
            <a:avLst>
              <a:gd name="adj1" fmla="val -63266"/>
              <a:gd name="adj2" fmla="val 5721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33D18B45-F361-448C-A6AF-D1CDB277576E}"/>
              </a:ext>
            </a:extLst>
          </p:cNvPr>
          <p:cNvSpPr txBox="1"/>
          <p:nvPr/>
        </p:nvSpPr>
        <p:spPr>
          <a:xfrm>
            <a:off x="2880353" y="1847467"/>
            <a:ext cx="2880320" cy="738664"/>
          </a:xfrm>
          <a:prstGeom prst="rect">
            <a:avLst/>
          </a:prstGeom>
          <a:noFill/>
        </p:spPr>
        <p:txBody>
          <a:bodyPr wrap="square" rtlCol="0">
            <a:spAutoFit/>
          </a:bodyPr>
          <a:lstStyle/>
          <a:p>
            <a:r>
              <a:rPr lang="en-US" altLang="zh-CN" sz="1400" dirty="0"/>
              <a:t>2.Re</a:t>
            </a:r>
            <a:r>
              <a:rPr lang="zh-CN" altLang="en-US" sz="1400" dirty="0"/>
              <a:t>元素最小值为</a:t>
            </a:r>
            <a:r>
              <a:rPr lang="en-US" altLang="zh-CN" sz="1400" dirty="0"/>
              <a:t>0</a:t>
            </a:r>
            <a:r>
              <a:rPr lang="zh-CN" altLang="en-US" sz="1400" dirty="0"/>
              <a:t>，最大值为</a:t>
            </a:r>
            <a:r>
              <a:rPr lang="en-US" altLang="zh-CN" sz="1400" dirty="0"/>
              <a:t>7.5</a:t>
            </a:r>
            <a:r>
              <a:rPr lang="zh-CN" altLang="en-US" sz="1400" dirty="0"/>
              <a:t>，结合中位数</a:t>
            </a:r>
            <a:r>
              <a:rPr lang="en-US" altLang="zh-CN" sz="1400" dirty="0"/>
              <a:t>3</a:t>
            </a:r>
            <a:r>
              <a:rPr lang="zh-CN" altLang="en-US" sz="1400" dirty="0"/>
              <a:t>，可以得知样本包含了不同代的合金</a:t>
            </a:r>
          </a:p>
        </p:txBody>
      </p:sp>
      <p:sp>
        <p:nvSpPr>
          <p:cNvPr id="15" name="对话气泡: 矩形 14">
            <a:extLst>
              <a:ext uri="{FF2B5EF4-FFF2-40B4-BE49-F238E27FC236}">
                <a16:creationId xmlns:a16="http://schemas.microsoft.com/office/drawing/2014/main" xmlns="" id="{71153FF0-F775-4156-91A6-F5B78414EF56}"/>
              </a:ext>
            </a:extLst>
          </p:cNvPr>
          <p:cNvSpPr/>
          <p:nvPr/>
        </p:nvSpPr>
        <p:spPr>
          <a:xfrm>
            <a:off x="1975981" y="1930310"/>
            <a:ext cx="2826817" cy="796878"/>
          </a:xfrm>
          <a:prstGeom prst="wedgeRectCallout">
            <a:avLst>
              <a:gd name="adj1" fmla="val -63012"/>
              <a:gd name="adj2" fmla="val 1307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xmlns="" id="{AFEF863D-45D3-4B81-94C0-AA65BEFFC3B0}"/>
              </a:ext>
            </a:extLst>
          </p:cNvPr>
          <p:cNvSpPr txBox="1"/>
          <p:nvPr/>
        </p:nvSpPr>
        <p:spPr>
          <a:xfrm>
            <a:off x="1958020" y="2027820"/>
            <a:ext cx="2880320" cy="523220"/>
          </a:xfrm>
          <a:prstGeom prst="rect">
            <a:avLst/>
          </a:prstGeom>
          <a:noFill/>
        </p:spPr>
        <p:txBody>
          <a:bodyPr wrap="square" rtlCol="0">
            <a:spAutoFit/>
          </a:bodyPr>
          <a:lstStyle/>
          <a:p>
            <a:r>
              <a:rPr lang="en-US" altLang="zh-CN" sz="1400" dirty="0"/>
              <a:t>1.</a:t>
            </a:r>
            <a:r>
              <a:rPr lang="zh-CN" altLang="en-US" sz="1400" dirty="0"/>
              <a:t>根据镍元素的最小值大于</a:t>
            </a:r>
            <a:r>
              <a:rPr lang="en-US" altLang="zh-CN" sz="1400" dirty="0"/>
              <a:t>50</a:t>
            </a:r>
            <a:r>
              <a:rPr lang="zh-CN" altLang="en-US" sz="1400" dirty="0"/>
              <a:t>可以看出，所选样本为镍基高温合金。</a:t>
            </a:r>
          </a:p>
        </p:txBody>
      </p:sp>
      <p:sp>
        <p:nvSpPr>
          <p:cNvPr id="17" name="矩形 16">
            <a:extLst>
              <a:ext uri="{FF2B5EF4-FFF2-40B4-BE49-F238E27FC236}">
                <a16:creationId xmlns:a16="http://schemas.microsoft.com/office/drawing/2014/main" xmlns="" id="{2D0D4DFD-B244-4750-9C47-4EA1DBEEF406}"/>
              </a:ext>
            </a:extLst>
          </p:cNvPr>
          <p:cNvSpPr/>
          <p:nvPr/>
        </p:nvSpPr>
        <p:spPr>
          <a:xfrm>
            <a:off x="1064235" y="2693264"/>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2BEC5FD0-5B9C-4AA7-B841-30D2F637ECFF}"/>
              </a:ext>
            </a:extLst>
          </p:cNvPr>
          <p:cNvSpPr/>
          <p:nvPr/>
        </p:nvSpPr>
        <p:spPr>
          <a:xfrm>
            <a:off x="1035113" y="2027706"/>
            <a:ext cx="7714433" cy="21952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xmlns="" id="{4098A638-290D-4893-AC19-40B34ED10C30}"/>
              </a:ext>
            </a:extLst>
          </p:cNvPr>
          <p:cNvSpPr/>
          <p:nvPr/>
        </p:nvSpPr>
        <p:spPr>
          <a:xfrm>
            <a:off x="5563574" y="796950"/>
            <a:ext cx="2826817" cy="998702"/>
          </a:xfrm>
          <a:prstGeom prst="wedgeRectCallout">
            <a:avLst>
              <a:gd name="adj1" fmla="val -32549"/>
              <a:gd name="adj2" fmla="val 721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94649914-DF04-4A6D-9959-CEB68CDB6B01}"/>
              </a:ext>
            </a:extLst>
          </p:cNvPr>
          <p:cNvSpPr txBox="1"/>
          <p:nvPr/>
        </p:nvSpPr>
        <p:spPr>
          <a:xfrm>
            <a:off x="5563574" y="802838"/>
            <a:ext cx="2880320" cy="954107"/>
          </a:xfrm>
          <a:prstGeom prst="rect">
            <a:avLst/>
          </a:prstGeom>
          <a:noFill/>
        </p:spPr>
        <p:txBody>
          <a:bodyPr wrap="square" rtlCol="0">
            <a:spAutoFit/>
          </a:bodyPr>
          <a:lstStyle/>
          <a:p>
            <a:r>
              <a:rPr lang="en-US" altLang="zh-CN" sz="1400" dirty="0"/>
              <a:t>3.</a:t>
            </a:r>
            <a:r>
              <a:rPr lang="zh-CN" altLang="en-US" sz="1400" dirty="0"/>
              <a:t>根据各元素的最大值最小值和均值可以看出，所有元素的质量分数均处于正常范围，从统计的角度看数据基本没有问题。</a:t>
            </a:r>
          </a:p>
        </p:txBody>
      </p:sp>
      <p:sp>
        <p:nvSpPr>
          <p:cNvPr id="21" name="矩形 20">
            <a:extLst>
              <a:ext uri="{FF2B5EF4-FFF2-40B4-BE49-F238E27FC236}">
                <a16:creationId xmlns:a16="http://schemas.microsoft.com/office/drawing/2014/main" xmlns="" id="{A02AFBCD-4CB7-48E7-ABE0-FADE854D0C52}"/>
              </a:ext>
            </a:extLst>
          </p:cNvPr>
          <p:cNvSpPr/>
          <p:nvPr/>
        </p:nvSpPr>
        <p:spPr>
          <a:xfrm>
            <a:off x="-799487" y="4346245"/>
            <a:ext cx="641345" cy="598137"/>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xmlns="" id="{B0692D1B-0E88-44CE-8F4B-F8C64542A50F}"/>
              </a:ext>
            </a:extLst>
          </p:cNvPr>
          <p:cNvGrpSpPr/>
          <p:nvPr/>
        </p:nvGrpSpPr>
        <p:grpSpPr>
          <a:xfrm>
            <a:off x="559156" y="4138807"/>
            <a:ext cx="5890850" cy="2611121"/>
            <a:chOff x="559156" y="4138807"/>
            <a:chExt cx="5890850" cy="2611121"/>
          </a:xfrm>
        </p:grpSpPr>
        <p:sp>
          <p:nvSpPr>
            <p:cNvPr id="22" name="矩形 21">
              <a:extLst>
                <a:ext uri="{FF2B5EF4-FFF2-40B4-BE49-F238E27FC236}">
                  <a16:creationId xmlns:a16="http://schemas.microsoft.com/office/drawing/2014/main" xmlns="" id="{27E70E4C-3628-491B-BE03-61B83230A6C4}"/>
                </a:ext>
              </a:extLst>
            </p:cNvPr>
            <p:cNvSpPr/>
            <p:nvPr/>
          </p:nvSpPr>
          <p:spPr>
            <a:xfrm>
              <a:off x="5724128" y="5164296"/>
              <a:ext cx="725878" cy="1585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4" name="对话气泡: 矩形 23">
              <a:extLst>
                <a:ext uri="{FF2B5EF4-FFF2-40B4-BE49-F238E27FC236}">
                  <a16:creationId xmlns:a16="http://schemas.microsoft.com/office/drawing/2014/main" xmlns="" id="{10CB90D0-9B57-4D4B-80B0-4374D9667A3E}"/>
                </a:ext>
              </a:extLst>
            </p:cNvPr>
            <p:cNvSpPr/>
            <p:nvPr/>
          </p:nvSpPr>
          <p:spPr>
            <a:xfrm>
              <a:off x="559156" y="4138807"/>
              <a:ext cx="4333174" cy="1206140"/>
            </a:xfrm>
            <a:prstGeom prst="wedgeRectCallout">
              <a:avLst>
                <a:gd name="adj1" fmla="val 68477"/>
                <a:gd name="adj2" fmla="val 4238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xmlns="" id="{B09D6E9B-9176-44CA-97E3-FB8BAD54C17F}"/>
                </a:ext>
              </a:extLst>
            </p:cNvPr>
            <p:cNvSpPr txBox="1"/>
            <p:nvPr/>
          </p:nvSpPr>
          <p:spPr>
            <a:xfrm>
              <a:off x="587085" y="4186216"/>
              <a:ext cx="4247795" cy="1169551"/>
            </a:xfrm>
            <a:prstGeom prst="rect">
              <a:avLst/>
            </a:prstGeom>
            <a:noFill/>
          </p:spPr>
          <p:txBody>
            <a:bodyPr wrap="square" rtlCol="0">
              <a:spAutoFit/>
            </a:bodyPr>
            <a:lstStyle/>
            <a:p>
              <a:r>
                <a:rPr lang="en-US" altLang="zh-CN" sz="1400" dirty="0"/>
                <a:t>5.</a:t>
              </a:r>
              <a:r>
                <a:rPr lang="zh-CN" altLang="en-US" sz="1400" dirty="0"/>
                <a:t>蠕变寿命最高为</a:t>
              </a:r>
              <a:r>
                <a:rPr lang="en-US" altLang="zh-CN" sz="1400" dirty="0"/>
                <a:t>12614,</a:t>
              </a:r>
              <a:r>
                <a:rPr lang="zh-CN" altLang="en-US" sz="1400" dirty="0"/>
                <a:t>最低为</a:t>
              </a:r>
              <a:r>
                <a:rPr lang="en-US" altLang="zh-CN" sz="1400" dirty="0"/>
                <a:t>1.9</a:t>
              </a:r>
              <a:r>
                <a:rPr lang="zh-CN" altLang="en-US" sz="1400" dirty="0"/>
                <a:t>，变化幅度为</a:t>
              </a:r>
              <a:r>
                <a:rPr lang="en-US" altLang="zh-CN" sz="1400" dirty="0"/>
                <a:t>12612</a:t>
              </a:r>
              <a:r>
                <a:rPr lang="zh-CN" altLang="en-US" sz="1400" dirty="0"/>
                <a:t>，而它的</a:t>
              </a:r>
              <a:r>
                <a:rPr lang="en-US" altLang="zh-CN" sz="1400" dirty="0"/>
                <a:t>25%</a:t>
              </a:r>
              <a:r>
                <a:rPr lang="zh-CN" altLang="en-US" sz="1400" dirty="0"/>
                <a:t>为</a:t>
              </a:r>
              <a:r>
                <a:rPr lang="en-US" altLang="zh-CN" sz="1400" dirty="0"/>
                <a:t>65.25</a:t>
              </a:r>
              <a:r>
                <a:rPr lang="zh-CN" altLang="en-US" sz="1400" dirty="0"/>
                <a:t>，</a:t>
              </a:r>
              <a:r>
                <a:rPr lang="en-US" altLang="zh-CN" sz="1400" dirty="0"/>
                <a:t>75%</a:t>
              </a:r>
              <a:r>
                <a:rPr lang="zh-CN" altLang="en-US" sz="1400" dirty="0"/>
                <a:t>分位为</a:t>
              </a:r>
              <a:r>
                <a:rPr lang="en-US" altLang="zh-CN" sz="1400" dirty="0"/>
                <a:t>503.55</a:t>
              </a:r>
              <a:r>
                <a:rPr lang="zh-CN" altLang="en-US" sz="1400" dirty="0"/>
                <a:t>，变化幅度为</a:t>
              </a:r>
              <a:r>
                <a:rPr lang="en-US" altLang="zh-CN" sz="1400" dirty="0"/>
                <a:t>438.3</a:t>
              </a:r>
              <a:r>
                <a:rPr lang="zh-CN" altLang="en-US" sz="1400" dirty="0"/>
                <a:t>远小于整体的变化幅度，说明它的样本主要分布在</a:t>
              </a:r>
              <a:r>
                <a:rPr lang="en-US" altLang="zh-CN" sz="1400" dirty="0"/>
                <a:t>60</a:t>
              </a:r>
              <a:r>
                <a:rPr lang="zh-CN" altLang="en-US" sz="1400" dirty="0"/>
                <a:t>到</a:t>
              </a:r>
              <a:r>
                <a:rPr lang="en-US" altLang="zh-CN" sz="1400" dirty="0"/>
                <a:t>500</a:t>
              </a:r>
              <a:r>
                <a:rPr lang="zh-CN" altLang="en-US" sz="1400" dirty="0"/>
                <a:t>之间，可以看出这个</a:t>
              </a:r>
              <a:r>
                <a:rPr lang="zh-CN" altLang="en-US" sz="1400" b="1" dirty="0"/>
                <a:t>样本集合是不均衡</a:t>
              </a:r>
              <a:r>
                <a:rPr lang="zh-CN" altLang="en-US" sz="1400" dirty="0"/>
                <a:t>的</a:t>
              </a:r>
            </a:p>
          </p:txBody>
        </p:sp>
      </p:grpSp>
      <p:grpSp>
        <p:nvGrpSpPr>
          <p:cNvPr id="10" name="组合 9">
            <a:extLst>
              <a:ext uri="{FF2B5EF4-FFF2-40B4-BE49-F238E27FC236}">
                <a16:creationId xmlns:a16="http://schemas.microsoft.com/office/drawing/2014/main" xmlns="" id="{F5298CD8-3593-4639-B39D-CA7152F31D7A}"/>
              </a:ext>
            </a:extLst>
          </p:cNvPr>
          <p:cNvGrpSpPr/>
          <p:nvPr/>
        </p:nvGrpSpPr>
        <p:grpSpPr>
          <a:xfrm>
            <a:off x="1270823" y="5517232"/>
            <a:ext cx="4453305" cy="1232696"/>
            <a:chOff x="1270823" y="5517232"/>
            <a:chExt cx="4453305" cy="1232696"/>
          </a:xfrm>
        </p:grpSpPr>
        <p:sp>
          <p:nvSpPr>
            <p:cNvPr id="23" name="矩形 22">
              <a:extLst>
                <a:ext uri="{FF2B5EF4-FFF2-40B4-BE49-F238E27FC236}">
                  <a16:creationId xmlns:a16="http://schemas.microsoft.com/office/drawing/2014/main" xmlns="" id="{BA6EBF9A-4348-4212-B27F-B606BD42C67E}"/>
                </a:ext>
              </a:extLst>
            </p:cNvPr>
            <p:cNvSpPr/>
            <p:nvPr/>
          </p:nvSpPr>
          <p:spPr>
            <a:xfrm>
              <a:off x="4541405" y="5517232"/>
              <a:ext cx="1182723" cy="123269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26" name="对话气泡: 矩形 25">
              <a:extLst>
                <a:ext uri="{FF2B5EF4-FFF2-40B4-BE49-F238E27FC236}">
                  <a16:creationId xmlns:a16="http://schemas.microsoft.com/office/drawing/2014/main" xmlns="" id="{CE183C22-BE2D-4450-8855-D7F981CBF06A}"/>
                </a:ext>
              </a:extLst>
            </p:cNvPr>
            <p:cNvSpPr/>
            <p:nvPr/>
          </p:nvSpPr>
          <p:spPr>
            <a:xfrm>
              <a:off x="1270823" y="5595092"/>
              <a:ext cx="2826817" cy="998702"/>
            </a:xfrm>
            <a:prstGeom prst="wedgeRectCallout">
              <a:avLst>
                <a:gd name="adj1" fmla="val 61981"/>
                <a:gd name="adj2" fmla="val 4279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xmlns="" id="{CFB45895-0D18-43E3-86C1-BE1986D58A20}"/>
                </a:ext>
              </a:extLst>
            </p:cNvPr>
            <p:cNvSpPr txBox="1"/>
            <p:nvPr/>
          </p:nvSpPr>
          <p:spPr>
            <a:xfrm>
              <a:off x="1302926" y="5624812"/>
              <a:ext cx="2880320" cy="954107"/>
            </a:xfrm>
            <a:prstGeom prst="rect">
              <a:avLst/>
            </a:prstGeom>
            <a:noFill/>
          </p:spPr>
          <p:txBody>
            <a:bodyPr wrap="square" rtlCol="0">
              <a:spAutoFit/>
            </a:bodyPr>
            <a:lstStyle/>
            <a:p>
              <a:r>
                <a:rPr lang="en-US" altLang="zh-CN" sz="1400" dirty="0"/>
                <a:t>4.</a:t>
              </a:r>
              <a:r>
                <a:rPr lang="zh-CN" altLang="en-US" sz="1400" dirty="0"/>
                <a:t>温度的范围变化幅度为</a:t>
              </a:r>
              <a:r>
                <a:rPr lang="en-US" altLang="zh-CN" sz="1400" dirty="0"/>
                <a:t>1596</a:t>
              </a:r>
              <a:r>
                <a:rPr lang="zh-CN" altLang="en-US" sz="1400" dirty="0"/>
                <a:t>℃，外部应力分布变化幅度为</a:t>
              </a:r>
              <a:r>
                <a:rPr lang="en-US" altLang="zh-CN" sz="1400" dirty="0"/>
                <a:t>689MPa,</a:t>
              </a:r>
              <a:r>
                <a:rPr lang="zh-CN" altLang="en-US" sz="1400" dirty="0"/>
                <a:t>条件变化幅度很大，而外部条件是影响蠕变寿命的重要因素。</a:t>
              </a:r>
            </a:p>
          </p:txBody>
        </p:sp>
      </p:grpSp>
      <p:sp>
        <p:nvSpPr>
          <p:cNvPr id="28" name="标题 1">
            <a:extLst>
              <a:ext uri="{FF2B5EF4-FFF2-40B4-BE49-F238E27FC236}">
                <a16:creationId xmlns:a16="http://schemas.microsoft.com/office/drawing/2014/main" xmlns="" id="{3DB530C0-D943-4A66-B33D-3AB244D307C2}"/>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数据质量检测</a:t>
            </a:r>
          </a:p>
        </p:txBody>
      </p:sp>
    </p:spTree>
    <p:extLst>
      <p:ext uri="{BB962C8B-B14F-4D97-AF65-F5344CB8AC3E}">
        <p14:creationId xmlns:p14="http://schemas.microsoft.com/office/powerpoint/2010/main" val="2678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 nodeType="after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5" grpId="0" animBg="1"/>
      <p:bldP spid="5" grpId="1" animBg="1"/>
      <p:bldP spid="7" grpId="0"/>
      <p:bldP spid="7" grpId="1"/>
      <p:bldP spid="15" grpId="0" animBg="1"/>
      <p:bldP spid="15" grpId="1" animBg="1"/>
      <p:bldP spid="16" grpId="0"/>
      <p:bldP spid="16" grpId="1"/>
      <p:bldP spid="17" grpId="0" animBg="1"/>
      <p:bldP spid="17" grpId="1" animBg="1"/>
      <p:bldP spid="18" grpId="0" animBg="1"/>
      <p:bldP spid="18" grpId="1" animBg="1"/>
      <p:bldP spid="19" grpId="0" animBg="1"/>
      <p:bldP spid="19" grpId="1" animBg="1"/>
      <p:bldP spid="20" grpId="0"/>
      <p:bldP spid="2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4506977D-1AB3-4A8F-AB8E-53CA6192AF4F}"/>
              </a:ext>
            </a:extLst>
          </p:cNvPr>
          <p:cNvGrpSpPr/>
          <p:nvPr/>
        </p:nvGrpSpPr>
        <p:grpSpPr>
          <a:xfrm>
            <a:off x="385659" y="1052736"/>
            <a:ext cx="8604448" cy="5400600"/>
            <a:chOff x="641366" y="908720"/>
            <a:chExt cx="8823613" cy="5807958"/>
          </a:xfrm>
        </p:grpSpPr>
        <p:sp>
          <p:nvSpPr>
            <p:cNvPr id="5" name="矩形 4">
              <a:extLst>
                <a:ext uri="{FF2B5EF4-FFF2-40B4-BE49-F238E27FC236}">
                  <a16:creationId xmlns:a16="http://schemas.microsoft.com/office/drawing/2014/main" xmlns="" id="{533A1300-7440-4985-8D36-F0E6C5225FA3}"/>
                </a:ext>
              </a:extLst>
            </p:cNvPr>
            <p:cNvSpPr/>
            <p:nvPr/>
          </p:nvSpPr>
          <p:spPr>
            <a:xfrm>
              <a:off x="641366" y="908720"/>
              <a:ext cx="8127784" cy="58079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xmlns="" id="{13FF856D-2F70-4708-9620-12EDCFC3D235}"/>
                </a:ext>
              </a:extLst>
            </p:cNvPr>
            <p:cNvSpPr txBox="1"/>
            <p:nvPr/>
          </p:nvSpPr>
          <p:spPr>
            <a:xfrm>
              <a:off x="993449" y="1044526"/>
              <a:ext cx="2780497" cy="390754"/>
            </a:xfrm>
            <a:prstGeom prst="rect">
              <a:avLst/>
            </a:prstGeom>
            <a:noFill/>
          </p:spPr>
          <p:txBody>
            <a:bodyPr wrap="square" rtlCol="0">
              <a:spAutoFit/>
            </a:bodyPr>
            <a:lstStyle/>
            <a:p>
              <a:r>
                <a:rPr lang="zh-CN" altLang="en-US" sz="1100" dirty="0"/>
                <a:t>数据的</a:t>
              </a:r>
              <a:r>
                <a:rPr lang="zh-CN" altLang="en-US" sz="1100" b="1" dirty="0">
                  <a:solidFill>
                    <a:srgbClr val="FF0000"/>
                  </a:solidFill>
                </a:rPr>
                <a:t>多体系</a:t>
              </a:r>
              <a:r>
                <a:rPr lang="zh-CN" altLang="en-US" sz="1100" dirty="0"/>
                <a:t>问题</a:t>
              </a:r>
            </a:p>
          </p:txBody>
        </p:sp>
        <p:sp>
          <p:nvSpPr>
            <p:cNvPr id="7" name="文本框 6">
              <a:extLst>
                <a:ext uri="{FF2B5EF4-FFF2-40B4-BE49-F238E27FC236}">
                  <a16:creationId xmlns:a16="http://schemas.microsoft.com/office/drawing/2014/main" xmlns="" id="{09AB6027-A767-4A3D-972E-D6C4949ADA34}"/>
                </a:ext>
              </a:extLst>
            </p:cNvPr>
            <p:cNvSpPr txBox="1"/>
            <p:nvPr/>
          </p:nvSpPr>
          <p:spPr>
            <a:xfrm>
              <a:off x="6684484" y="1084608"/>
              <a:ext cx="2780495" cy="430887"/>
            </a:xfrm>
            <a:prstGeom prst="rect">
              <a:avLst/>
            </a:prstGeom>
            <a:noFill/>
          </p:spPr>
          <p:txBody>
            <a:bodyPr wrap="square" rtlCol="0">
              <a:spAutoFit/>
            </a:bodyPr>
            <a:lstStyle/>
            <a:p>
              <a:r>
                <a:rPr lang="zh-CN" altLang="en-US" sz="1100" dirty="0"/>
                <a:t>数据选自</a:t>
              </a:r>
              <a:r>
                <a:rPr lang="en-US" altLang="zh-CN" sz="1100" dirty="0"/>
                <a:t>US5925198A</a:t>
              </a:r>
            </a:p>
            <a:p>
              <a:endParaRPr lang="zh-CN" altLang="en-US" sz="1100" dirty="0"/>
            </a:p>
          </p:txBody>
        </p:sp>
        <p:pic>
          <p:nvPicPr>
            <p:cNvPr id="9" name="图片 8">
              <a:extLst>
                <a:ext uri="{FF2B5EF4-FFF2-40B4-BE49-F238E27FC236}">
                  <a16:creationId xmlns:a16="http://schemas.microsoft.com/office/drawing/2014/main" xmlns="" id="{071EC266-0821-4CB9-B42E-D700F86065B4}"/>
                </a:ext>
              </a:extLst>
            </p:cNvPr>
            <p:cNvPicPr>
              <a:picLocks noChangeAspect="1"/>
            </p:cNvPicPr>
            <p:nvPr/>
          </p:nvPicPr>
          <p:blipFill rotWithShape="1">
            <a:blip r:embed="rId2"/>
            <a:srcRect r="422" b="6128"/>
            <a:stretch/>
          </p:blipFill>
          <p:spPr>
            <a:xfrm>
              <a:off x="1233972" y="4182031"/>
              <a:ext cx="6840760" cy="2436958"/>
            </a:xfrm>
            <a:prstGeom prst="rect">
              <a:avLst/>
            </a:prstGeom>
            <a:ln>
              <a:solidFill>
                <a:schemeClr val="accent1"/>
              </a:solidFill>
            </a:ln>
          </p:spPr>
        </p:pic>
        <p:sp>
          <p:nvSpPr>
            <p:cNvPr id="10" name="文本框 9">
              <a:extLst>
                <a:ext uri="{FF2B5EF4-FFF2-40B4-BE49-F238E27FC236}">
                  <a16:creationId xmlns:a16="http://schemas.microsoft.com/office/drawing/2014/main" xmlns="" id="{B3CD94CB-CD2C-4E04-8E53-FA30F539DB39}"/>
                </a:ext>
              </a:extLst>
            </p:cNvPr>
            <p:cNvSpPr txBox="1"/>
            <p:nvPr/>
          </p:nvSpPr>
          <p:spPr>
            <a:xfrm>
              <a:off x="993449" y="3925302"/>
              <a:ext cx="3734368" cy="390754"/>
            </a:xfrm>
            <a:prstGeom prst="rect">
              <a:avLst/>
            </a:prstGeom>
            <a:noFill/>
          </p:spPr>
          <p:txBody>
            <a:bodyPr wrap="square" rtlCol="0">
              <a:spAutoFit/>
            </a:bodyPr>
            <a:lstStyle/>
            <a:p>
              <a:r>
                <a:rPr lang="zh-CN" altLang="en-US" sz="1100" dirty="0"/>
                <a:t>数据</a:t>
              </a:r>
              <a:r>
                <a:rPr lang="zh-CN" altLang="en-US" sz="1050" dirty="0"/>
                <a:t>的</a:t>
              </a:r>
              <a:r>
                <a:rPr lang="zh-CN" altLang="en-US" sz="1050" b="1" dirty="0">
                  <a:solidFill>
                    <a:srgbClr val="FF0000"/>
                  </a:solidFill>
                </a:rPr>
                <a:t>多条件</a:t>
              </a:r>
              <a:r>
                <a:rPr lang="zh-CN" altLang="en-US" sz="1050" dirty="0"/>
                <a:t>问题</a:t>
              </a:r>
            </a:p>
          </p:txBody>
        </p:sp>
      </p:grpSp>
      <p:pic>
        <p:nvPicPr>
          <p:cNvPr id="8" name="图片 7">
            <a:extLst>
              <a:ext uri="{FF2B5EF4-FFF2-40B4-BE49-F238E27FC236}">
                <a16:creationId xmlns:a16="http://schemas.microsoft.com/office/drawing/2014/main" xmlns="" id="{9BA56B83-3129-49E9-80FB-A0A401703BE1}"/>
              </a:ext>
            </a:extLst>
          </p:cNvPr>
          <p:cNvPicPr>
            <a:picLocks noChangeAspect="1"/>
          </p:cNvPicPr>
          <p:nvPr/>
        </p:nvPicPr>
        <p:blipFill>
          <a:blip r:embed="rId3"/>
          <a:stretch>
            <a:fillRect/>
          </a:stretch>
        </p:blipFill>
        <p:spPr>
          <a:xfrm>
            <a:off x="728997" y="1450997"/>
            <a:ext cx="7007832" cy="2376628"/>
          </a:xfrm>
          <a:prstGeom prst="rect">
            <a:avLst/>
          </a:prstGeom>
          <a:ln>
            <a:solidFill>
              <a:schemeClr val="accent1"/>
            </a:solidFill>
          </a:ln>
        </p:spPr>
      </p:pic>
      <p:sp>
        <p:nvSpPr>
          <p:cNvPr id="12" name="矩形 11">
            <a:extLst>
              <a:ext uri="{FF2B5EF4-FFF2-40B4-BE49-F238E27FC236}">
                <a16:creationId xmlns:a16="http://schemas.microsoft.com/office/drawing/2014/main" xmlns="" id="{20ABFD25-8291-4642-8493-1D6213F9FD1C}"/>
              </a:ext>
            </a:extLst>
          </p:cNvPr>
          <p:cNvSpPr/>
          <p:nvPr/>
        </p:nvSpPr>
        <p:spPr>
          <a:xfrm>
            <a:off x="755576"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75D07EE5-634A-4520-9F98-03C179C5C0C5}"/>
              </a:ext>
            </a:extLst>
          </p:cNvPr>
          <p:cNvSpPr/>
          <p:nvPr/>
        </p:nvSpPr>
        <p:spPr>
          <a:xfrm>
            <a:off x="2987824" y="1988840"/>
            <a:ext cx="576064" cy="1673359"/>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F0394729-EB37-48DC-978B-EA31FCAE1613}"/>
              </a:ext>
            </a:extLst>
          </p:cNvPr>
          <p:cNvSpPr/>
          <p:nvPr/>
        </p:nvSpPr>
        <p:spPr>
          <a:xfrm>
            <a:off x="3682173" y="2085824"/>
            <a:ext cx="3952218" cy="164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xmlns="" id="{44AADF69-B601-43DC-906C-FC4A31586737}"/>
              </a:ext>
            </a:extLst>
          </p:cNvPr>
          <p:cNvSpPr txBox="1"/>
          <p:nvPr/>
        </p:nvSpPr>
        <p:spPr>
          <a:xfrm>
            <a:off x="3670287" y="2081010"/>
            <a:ext cx="3960142" cy="161582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数据的多体系问题：</a:t>
            </a:r>
            <a:endParaRPr lang="en-US" altLang="zh-CN" sz="1100" b="1" dirty="0">
              <a:solidFill>
                <a:srgbClr val="FF0000"/>
              </a:solidFill>
            </a:endParaRPr>
          </a:p>
          <a:p>
            <a:r>
              <a:rPr lang="en-US" altLang="zh-CN" sz="1100" dirty="0"/>
              <a:t>Re</a:t>
            </a:r>
            <a:r>
              <a:rPr lang="zh-CN" altLang="en-US" sz="1100" dirty="0"/>
              <a:t>是镍基高温合金中的最重要的一个元素，不同代的合金一个主要区别就是</a:t>
            </a:r>
            <a:r>
              <a:rPr lang="en-US" altLang="zh-CN" sz="1100" dirty="0"/>
              <a:t>Re</a:t>
            </a:r>
            <a:r>
              <a:rPr lang="zh-CN" altLang="en-US" sz="1100" dirty="0"/>
              <a:t>的含量不同。</a:t>
            </a:r>
            <a:endParaRPr lang="en-US" altLang="zh-CN" sz="1100" dirty="0"/>
          </a:p>
          <a:p>
            <a:r>
              <a:rPr lang="zh-CN" altLang="en-US" sz="1100" dirty="0"/>
              <a:t>从统计层面看我们收集的数据，可以看出</a:t>
            </a:r>
            <a:r>
              <a:rPr lang="en-US" altLang="zh-CN" sz="1100" dirty="0"/>
              <a:t>Re</a:t>
            </a:r>
            <a:r>
              <a:rPr lang="zh-CN" altLang="en-US" sz="1100" dirty="0"/>
              <a:t>的含量分布在</a:t>
            </a:r>
            <a:r>
              <a:rPr lang="en-US" altLang="zh-CN" sz="1100" dirty="0"/>
              <a:t>0-7.5</a:t>
            </a:r>
            <a:r>
              <a:rPr lang="zh-CN" altLang="en-US" sz="1100" dirty="0"/>
              <a:t>之间，事实上，</a:t>
            </a:r>
            <a:r>
              <a:rPr lang="zh-CN" altLang="en-US" sz="1100" b="1" dirty="0"/>
              <a:t>收集的数据确实包含了不同代系的合金</a:t>
            </a:r>
            <a:r>
              <a:rPr lang="zh-CN" altLang="en-US" sz="1100" dirty="0"/>
              <a:t>，如图，该篇文献中的数据有不含有</a:t>
            </a:r>
            <a:r>
              <a:rPr lang="en-US" altLang="zh-CN" sz="1100" dirty="0"/>
              <a:t>Re</a:t>
            </a:r>
            <a:r>
              <a:rPr lang="zh-CN" altLang="en-US" sz="1100" dirty="0"/>
              <a:t>的一代合金</a:t>
            </a:r>
            <a:r>
              <a:rPr lang="en-US" altLang="zh-CN" sz="1100" dirty="0"/>
              <a:t>CMSX-2,</a:t>
            </a:r>
            <a:r>
              <a:rPr lang="zh-CN" altLang="en-US" sz="1100" dirty="0"/>
              <a:t>还有</a:t>
            </a:r>
            <a:r>
              <a:rPr lang="en-US" altLang="zh-CN" sz="1100" dirty="0"/>
              <a:t>3%Re</a:t>
            </a:r>
            <a:r>
              <a:rPr lang="zh-CN" altLang="en-US" sz="1100" dirty="0"/>
              <a:t>的二代合金</a:t>
            </a:r>
            <a:r>
              <a:rPr lang="en-US" altLang="zh-CN" sz="1100" dirty="0"/>
              <a:t>Rene N5</a:t>
            </a:r>
            <a:r>
              <a:rPr lang="zh-CN" altLang="en-US" sz="1100" dirty="0"/>
              <a:t>和含有三代合金等。而不同代的合金蠕变属性差异很大。</a:t>
            </a:r>
            <a:endParaRPr lang="en-US" altLang="zh-CN" sz="1100" dirty="0"/>
          </a:p>
          <a:p>
            <a:r>
              <a:rPr lang="zh-CN" altLang="en-US" sz="1100" dirty="0"/>
              <a:t>在数据量小的情况下，对所有体系合金一起建模显然存在问题。</a:t>
            </a:r>
            <a:endParaRPr lang="en-US" altLang="zh-CN" sz="1100" dirty="0"/>
          </a:p>
        </p:txBody>
      </p:sp>
      <p:sp>
        <p:nvSpPr>
          <p:cNvPr id="20" name="矩形 19">
            <a:extLst>
              <a:ext uri="{FF2B5EF4-FFF2-40B4-BE49-F238E27FC236}">
                <a16:creationId xmlns:a16="http://schemas.microsoft.com/office/drawing/2014/main" xmlns="" id="{FBB56EB4-EBA9-4CE5-A9E9-DC987C0E2802}"/>
              </a:ext>
            </a:extLst>
          </p:cNvPr>
          <p:cNvSpPr/>
          <p:nvPr/>
        </p:nvSpPr>
        <p:spPr>
          <a:xfrm>
            <a:off x="2310304" y="5080280"/>
            <a:ext cx="5120143" cy="1197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xmlns="" id="{5AC11115-6623-4819-A690-DB4149DF4EA3}"/>
              </a:ext>
            </a:extLst>
          </p:cNvPr>
          <p:cNvSpPr txBox="1"/>
          <p:nvPr/>
        </p:nvSpPr>
        <p:spPr>
          <a:xfrm>
            <a:off x="2260169" y="5040346"/>
            <a:ext cx="5120143" cy="12772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100" b="1" dirty="0">
                <a:solidFill>
                  <a:srgbClr val="FF0000"/>
                </a:solidFill>
              </a:rPr>
              <a:t>数据的多条件问题：</a:t>
            </a:r>
            <a:endParaRPr lang="en-US" altLang="zh-CN" sz="1100" b="1" dirty="0">
              <a:solidFill>
                <a:srgbClr val="FF0000"/>
              </a:solidFill>
            </a:endParaRPr>
          </a:p>
          <a:p>
            <a:r>
              <a:rPr lang="zh-CN" altLang="en-US" sz="1100" dirty="0"/>
              <a:t>通常外部条件也是影响蠕变的重要因素，同一合金在高温低应力、高温高应力、低温高应力和低温低应力的蠕变性能存在较大的差异。</a:t>
            </a:r>
            <a:endParaRPr lang="en-US" altLang="zh-CN" sz="1100" dirty="0"/>
          </a:p>
          <a:p>
            <a:r>
              <a:rPr lang="zh-CN" altLang="en-US" sz="1100" dirty="0"/>
              <a:t>如</a:t>
            </a:r>
            <a:r>
              <a:rPr lang="en-US" altLang="zh-CN" sz="1100" dirty="0"/>
              <a:t>DMS-3</a:t>
            </a:r>
            <a:r>
              <a:rPr lang="zh-CN" altLang="en-US" sz="1100" dirty="0"/>
              <a:t>在低温</a:t>
            </a:r>
            <a:r>
              <a:rPr lang="en-US" altLang="zh-CN" sz="1100" dirty="0"/>
              <a:t>(850)</a:t>
            </a:r>
            <a:r>
              <a:rPr lang="zh-CN" altLang="en-US" sz="1100" dirty="0"/>
              <a:t>高应力</a:t>
            </a:r>
            <a:r>
              <a:rPr lang="en-US" altLang="zh-CN" sz="1100" dirty="0"/>
              <a:t>(500)</a:t>
            </a:r>
            <a:r>
              <a:rPr lang="zh-CN" altLang="en-US" sz="1100" dirty="0"/>
              <a:t>条件下蠕变寿命为</a:t>
            </a:r>
            <a:r>
              <a:rPr lang="en-US" altLang="zh-CN" sz="1100" dirty="0"/>
              <a:t>3054</a:t>
            </a:r>
            <a:r>
              <a:rPr lang="zh-CN" altLang="en-US" sz="1100" dirty="0"/>
              <a:t>小时，而在高温</a:t>
            </a:r>
            <a:r>
              <a:rPr lang="en-US" altLang="zh-CN" sz="1100" dirty="0"/>
              <a:t>(1200)</a:t>
            </a:r>
            <a:r>
              <a:rPr lang="zh-CN" altLang="en-US" sz="1100" dirty="0"/>
              <a:t>低应力</a:t>
            </a:r>
            <a:r>
              <a:rPr lang="en-US" altLang="zh-CN" sz="1100" dirty="0"/>
              <a:t>(70)</a:t>
            </a:r>
            <a:r>
              <a:rPr lang="zh-CN" altLang="en-US" sz="1100" dirty="0"/>
              <a:t>条件下蠕变寿命仅为</a:t>
            </a:r>
            <a:r>
              <a:rPr lang="en-US" altLang="zh-CN" sz="1100" dirty="0"/>
              <a:t>261</a:t>
            </a:r>
            <a:r>
              <a:rPr lang="zh-CN" altLang="en-US" sz="1100" dirty="0"/>
              <a:t>小时。</a:t>
            </a:r>
            <a:endParaRPr lang="en-US" altLang="zh-CN" sz="1100" dirty="0"/>
          </a:p>
          <a:p>
            <a:r>
              <a:rPr lang="zh-CN" altLang="en-US" sz="1100" dirty="0"/>
              <a:t>从统计层面看我们收集的收据来看，条件的变化幅度十分的大，而在数据量小的情况下，对所有条件的合金一起建模显然存在问题。</a:t>
            </a:r>
            <a:endParaRPr lang="en-US" altLang="zh-CN" sz="1100" dirty="0"/>
          </a:p>
        </p:txBody>
      </p:sp>
      <p:sp>
        <p:nvSpPr>
          <p:cNvPr id="18" name="标题 1">
            <a:extLst>
              <a:ext uri="{FF2B5EF4-FFF2-40B4-BE49-F238E27FC236}">
                <a16:creationId xmlns:a16="http://schemas.microsoft.com/office/drawing/2014/main" xmlns="" id="{2C730530-A0B3-4253-A4C2-78C846883C47}"/>
              </a:ext>
            </a:extLst>
          </p:cNvPr>
          <p:cNvSpPr txBox="1">
            <a:spLocks noGrp="1"/>
          </p:cNvSpPr>
          <p:nvPr>
            <p:ph type="title"/>
          </p:nvPr>
        </p:nvSpPr>
        <p:spPr>
          <a:xfrm>
            <a:off x="705440" y="32548"/>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数据存在问题</a:t>
            </a:r>
          </a:p>
        </p:txBody>
      </p:sp>
    </p:spTree>
    <p:extLst>
      <p:ext uri="{BB962C8B-B14F-4D97-AF65-F5344CB8AC3E}">
        <p14:creationId xmlns:p14="http://schemas.microsoft.com/office/powerpoint/2010/main" val="1236869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箭头连接符 90">
            <a:extLst>
              <a:ext uri="{FF2B5EF4-FFF2-40B4-BE49-F238E27FC236}">
                <a16:creationId xmlns:a16="http://schemas.microsoft.com/office/drawing/2014/main" xmlns="" id="{B6910070-415E-4B62-9056-9508348A0395}"/>
              </a:ext>
            </a:extLst>
          </p:cNvPr>
          <p:cNvCxnSpPr>
            <a:cxnSpLocks/>
            <a:stCxn id="17" idx="3"/>
            <a:endCxn id="48" idx="1"/>
          </p:cNvCxnSpPr>
          <p:nvPr/>
        </p:nvCxnSpPr>
        <p:spPr>
          <a:xfrm>
            <a:off x="3979129" y="1393891"/>
            <a:ext cx="3675338" cy="51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xmlns="" id="{47A1C564-628C-448B-9C8E-5F5B4C24DE1A}"/>
              </a:ext>
            </a:extLst>
          </p:cNvPr>
          <p:cNvCxnSpPr>
            <a:cxnSpLocks/>
            <a:stCxn id="65" idx="3"/>
            <a:endCxn id="88" idx="1"/>
          </p:cNvCxnSpPr>
          <p:nvPr/>
        </p:nvCxnSpPr>
        <p:spPr>
          <a:xfrm flipV="1">
            <a:off x="3975852" y="3150704"/>
            <a:ext cx="3704936" cy="61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xmlns="" id="{6CA5CCD5-EBCA-455B-8346-945E4D5243D5}"/>
              </a:ext>
            </a:extLst>
          </p:cNvPr>
          <p:cNvCxnSpPr>
            <a:cxnSpLocks/>
            <a:stCxn id="18" idx="3"/>
            <a:endCxn id="86" idx="1"/>
          </p:cNvCxnSpPr>
          <p:nvPr/>
        </p:nvCxnSpPr>
        <p:spPr>
          <a:xfrm>
            <a:off x="3979129" y="1941957"/>
            <a:ext cx="3681327" cy="464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xmlns="" id="{DB79B2D8-8FCF-4FD7-A99C-AFBCE188CB26}"/>
              </a:ext>
            </a:extLst>
          </p:cNvPr>
          <p:cNvCxnSpPr>
            <a:cxnSpLocks/>
            <a:stCxn id="22" idx="3"/>
            <a:endCxn id="87" idx="1"/>
          </p:cNvCxnSpPr>
          <p:nvPr/>
        </p:nvCxnSpPr>
        <p:spPr>
          <a:xfrm flipV="1">
            <a:off x="3979130" y="2534067"/>
            <a:ext cx="3681325" cy="11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5" name="组合 4">
            <a:extLst>
              <a:ext uri="{FF2B5EF4-FFF2-40B4-BE49-F238E27FC236}">
                <a16:creationId xmlns:a16="http://schemas.microsoft.com/office/drawing/2014/main" xmlns="" id="{F7B82B0B-53FF-49D2-898F-CC382F46B448}"/>
              </a:ext>
            </a:extLst>
          </p:cNvPr>
          <p:cNvGrpSpPr/>
          <p:nvPr/>
        </p:nvGrpSpPr>
        <p:grpSpPr>
          <a:xfrm>
            <a:off x="4575159" y="1008636"/>
            <a:ext cx="2886878" cy="2368630"/>
            <a:chOff x="5032641" y="3246829"/>
            <a:chExt cx="3369480" cy="2388935"/>
          </a:xfrm>
        </p:grpSpPr>
        <p:grpSp>
          <p:nvGrpSpPr>
            <p:cNvPr id="4" name="组合 3">
              <a:extLst>
                <a:ext uri="{FF2B5EF4-FFF2-40B4-BE49-F238E27FC236}">
                  <a16:creationId xmlns:a16="http://schemas.microsoft.com/office/drawing/2014/main" xmlns="" id="{967C955D-1CA1-4A95-8080-EB4BD6E0C85E}"/>
                </a:ext>
              </a:extLst>
            </p:cNvPr>
            <p:cNvGrpSpPr/>
            <p:nvPr/>
          </p:nvGrpSpPr>
          <p:grpSpPr>
            <a:xfrm>
              <a:off x="5032641" y="3246829"/>
              <a:ext cx="3369480" cy="2388935"/>
              <a:chOff x="4399710" y="3675164"/>
              <a:chExt cx="3369480" cy="2388935"/>
            </a:xfrm>
          </p:grpSpPr>
          <p:sp>
            <p:nvSpPr>
              <p:cNvPr id="45" name="矩形 44">
                <a:extLst>
                  <a:ext uri="{FF2B5EF4-FFF2-40B4-BE49-F238E27FC236}">
                    <a16:creationId xmlns:a16="http://schemas.microsoft.com/office/drawing/2014/main" xmlns="" id="{4DEB35C6-8266-4BF6-98C0-0780D55FC617}"/>
                  </a:ext>
                </a:extLst>
              </p:cNvPr>
              <p:cNvSpPr/>
              <p:nvPr/>
            </p:nvSpPr>
            <p:spPr>
              <a:xfrm>
                <a:off x="4399710" y="3675164"/>
                <a:ext cx="3369480" cy="2388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4475023" y="4323815"/>
                <a:ext cx="3088844" cy="332481"/>
              </a:xfrm>
              <a:prstGeom prst="rect">
                <a:avLst/>
              </a:prstGeom>
              <a:noFill/>
              <a:ln>
                <a:solidFill>
                  <a:schemeClr val="bg1"/>
                </a:solidFill>
                <a:prstDash val="solid"/>
              </a:ln>
            </p:spPr>
            <p:txBody>
              <a:bodyPr wrap="square" rtlCol="0">
                <a:spAutoFit/>
              </a:bodyPr>
              <a:lstStyle/>
              <a:p>
                <a:r>
                  <a:rPr lang="zh-CN" altLang="en-US" sz="1400" dirty="0"/>
                  <a:t>  </a:t>
                </a:r>
                <a:r>
                  <a:rPr lang="en-US" altLang="zh-CN" sz="1400" dirty="0"/>
                  <a:t>RF</a:t>
                </a:r>
                <a:r>
                  <a:rPr lang="zh-CN" altLang="en-US" sz="1400" dirty="0"/>
                  <a:t>                   </a:t>
                </a:r>
                <a:r>
                  <a:rPr lang="en-US" altLang="zh-CN" sz="1400" dirty="0"/>
                  <a:t>SVR               GPR    </a:t>
                </a:r>
                <a:endParaRPr lang="zh-CN" altLang="en-US" sz="14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2724" y="4691357"/>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5538610" y="4691359"/>
                <a:ext cx="1135327" cy="911173"/>
              </a:xfrm>
              <a:prstGeom prst="rect">
                <a:avLst/>
              </a:prstGeom>
              <a:noFill/>
              <a:ln>
                <a:solidFill>
                  <a:schemeClr val="bg1"/>
                </a:solidFill>
                <a:prstDash val="solid"/>
              </a:ln>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6673937" y="4691358"/>
                <a:ext cx="920004" cy="911173"/>
              </a:xfrm>
              <a:prstGeom prst="rect">
                <a:avLst/>
              </a:prstGeom>
              <a:ln>
                <a:solidFill>
                  <a:schemeClr val="bg1"/>
                </a:solidFill>
                <a:prstDash val="solid"/>
              </a:ln>
            </p:spPr>
          </p:pic>
        </p:grpSp>
        <p:sp>
          <p:nvSpPr>
            <p:cNvPr id="46" name="文本框 45">
              <a:extLst>
                <a:ext uri="{FF2B5EF4-FFF2-40B4-BE49-F238E27FC236}">
                  <a16:creationId xmlns:a16="http://schemas.microsoft.com/office/drawing/2014/main" xmlns="" id="{0887FB84-BC61-4231-A192-47DF9FAAE502}"/>
                </a:ext>
              </a:extLst>
            </p:cNvPr>
            <p:cNvSpPr txBox="1"/>
            <p:nvPr/>
          </p:nvSpPr>
          <p:spPr>
            <a:xfrm>
              <a:off x="5124975" y="3416283"/>
              <a:ext cx="1916618" cy="307777"/>
            </a:xfrm>
            <a:prstGeom prst="rect">
              <a:avLst/>
            </a:prstGeom>
            <a:noFill/>
            <a:ln>
              <a:solidFill>
                <a:schemeClr val="tx1"/>
              </a:solidFill>
              <a:prstDash val="solid"/>
            </a:ln>
          </p:spPr>
          <p:txBody>
            <a:bodyPr wrap="square" rtlCol="0">
              <a:spAutoFit/>
            </a:bodyPr>
            <a:lstStyle/>
            <a:p>
              <a:r>
                <a:rPr lang="zh-CN" altLang="en-US" sz="1400" dirty="0"/>
                <a:t>选择最优回归模型</a:t>
              </a:r>
            </a:p>
          </p:txBody>
        </p:sp>
      </p:grpSp>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860483" y="-60884"/>
            <a:ext cx="8229600" cy="796950"/>
          </a:xfrm>
        </p:spPr>
        <p:txBody>
          <a:bodyPr>
            <a:noAutofit/>
          </a:bodyPr>
          <a:lstStyle/>
          <a:p>
            <a:r>
              <a:rPr lang="zh-CN" altLang="en-US" sz="2000" dirty="0" smtClean="0">
                <a:solidFill>
                  <a:srgbClr val="FF0000"/>
                </a:solidFill>
              </a:rPr>
              <a:t>基</a:t>
            </a:r>
            <a:r>
              <a:rPr lang="zh-CN" altLang="en-US" sz="2000" dirty="0">
                <a:solidFill>
                  <a:srgbClr val="FF0000"/>
                </a:solidFill>
              </a:rPr>
              <a:t>于聚类的最优回归集成学习预测蠕变寿命</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聚类的效果</a:t>
            </a:r>
          </a:p>
        </p:txBody>
      </p:sp>
      <p:grpSp>
        <p:nvGrpSpPr>
          <p:cNvPr id="28" name="组合 27">
            <a:extLst>
              <a:ext uri="{FF2B5EF4-FFF2-40B4-BE49-F238E27FC236}">
                <a16:creationId xmlns:a16="http://schemas.microsoft.com/office/drawing/2014/main" xmlns="" id="{468025A6-5001-4C16-B41E-FA2D1AA96470}"/>
              </a:ext>
            </a:extLst>
          </p:cNvPr>
          <p:cNvGrpSpPr/>
          <p:nvPr/>
        </p:nvGrpSpPr>
        <p:grpSpPr>
          <a:xfrm>
            <a:off x="-52562" y="1464094"/>
            <a:ext cx="1533060" cy="1086092"/>
            <a:chOff x="133132" y="2143688"/>
            <a:chExt cx="1789343" cy="1173267"/>
          </a:xfrm>
        </p:grpSpPr>
        <p:grpSp>
          <p:nvGrpSpPr>
            <p:cNvPr id="35" name="组合 34">
              <a:extLst>
                <a:ext uri="{FF2B5EF4-FFF2-40B4-BE49-F238E27FC236}">
                  <a16:creationId xmlns:a16="http://schemas.microsoft.com/office/drawing/2014/main" xmlns="" id="{72BF9E26-CF13-4017-A3B1-26AB1FD35581}"/>
                </a:ext>
              </a:extLst>
            </p:cNvPr>
            <p:cNvGrpSpPr/>
            <p:nvPr/>
          </p:nvGrpSpPr>
          <p:grpSpPr>
            <a:xfrm>
              <a:off x="411820" y="2588452"/>
              <a:ext cx="733631" cy="728503"/>
              <a:chOff x="550409" y="2650953"/>
              <a:chExt cx="733631" cy="728503"/>
            </a:xfrm>
          </p:grpSpPr>
          <p:sp>
            <p:nvSpPr>
              <p:cNvPr id="38" name="流程图: 磁盘 37">
                <a:extLst>
                  <a:ext uri="{FF2B5EF4-FFF2-40B4-BE49-F238E27FC236}">
                    <a16:creationId xmlns:a16="http://schemas.microsoft.com/office/drawing/2014/main" xmlns="" id="{65346928-C5E6-4B13-ADF8-44976CACD6B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39" name="流程图: 磁盘 38">
                <a:extLst>
                  <a:ext uri="{FF2B5EF4-FFF2-40B4-BE49-F238E27FC236}">
                    <a16:creationId xmlns:a16="http://schemas.microsoft.com/office/drawing/2014/main" xmlns="" id="{8BE5C449-0A9E-4876-93D8-C86024AB0C9B}"/>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sp>
            <p:nvSpPr>
              <p:cNvPr id="40" name="流程图: 磁盘 39">
                <a:extLst>
                  <a:ext uri="{FF2B5EF4-FFF2-40B4-BE49-F238E27FC236}">
                    <a16:creationId xmlns:a16="http://schemas.microsoft.com/office/drawing/2014/main" xmlns="" id="{B5F0B6B4-96AD-4173-ABC9-ADB8AD95D3B4}"/>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100"/>
              </a:p>
            </p:txBody>
          </p:sp>
        </p:grpSp>
        <p:sp>
          <p:nvSpPr>
            <p:cNvPr id="36" name="文本框 35">
              <a:extLst>
                <a:ext uri="{FF2B5EF4-FFF2-40B4-BE49-F238E27FC236}">
                  <a16:creationId xmlns:a16="http://schemas.microsoft.com/office/drawing/2014/main" xmlns="" id="{76477840-5CC9-470A-9960-D3E3E8DFE240}"/>
                </a:ext>
              </a:extLst>
            </p:cNvPr>
            <p:cNvSpPr txBox="1"/>
            <p:nvPr/>
          </p:nvSpPr>
          <p:spPr>
            <a:xfrm>
              <a:off x="133132" y="2143688"/>
              <a:ext cx="1789343" cy="246221"/>
            </a:xfrm>
            <a:prstGeom prst="rect">
              <a:avLst/>
            </a:prstGeom>
            <a:noFill/>
          </p:spPr>
          <p:txBody>
            <a:bodyPr wrap="square" rtlCol="0">
              <a:spAutoFit/>
            </a:bodyPr>
            <a:lstStyle/>
            <a:p>
              <a:r>
                <a:rPr lang="zh-CN" altLang="en-US" sz="1000" dirty="0"/>
                <a:t>多体系合金数据</a:t>
              </a:r>
            </a:p>
          </p:txBody>
        </p:sp>
      </p:grpSp>
      <p:sp>
        <p:nvSpPr>
          <p:cNvPr id="41" name="矩形 40">
            <a:extLst>
              <a:ext uri="{FF2B5EF4-FFF2-40B4-BE49-F238E27FC236}">
                <a16:creationId xmlns:a16="http://schemas.microsoft.com/office/drawing/2014/main" xmlns="" id="{420F341A-1C46-4781-A7CA-718A72C43084}"/>
              </a:ext>
            </a:extLst>
          </p:cNvPr>
          <p:cNvSpPr/>
          <p:nvPr/>
        </p:nvSpPr>
        <p:spPr>
          <a:xfrm>
            <a:off x="1200144" y="1378594"/>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xmlns="" id="{CB268196-250F-430C-BACF-AB700A1F388B}"/>
              </a:ext>
            </a:extLst>
          </p:cNvPr>
          <p:cNvSpPr txBox="1"/>
          <p:nvPr/>
        </p:nvSpPr>
        <p:spPr>
          <a:xfrm>
            <a:off x="1299728" y="1470199"/>
            <a:ext cx="1357279" cy="307777"/>
          </a:xfrm>
          <a:prstGeom prst="rect">
            <a:avLst/>
          </a:prstGeom>
          <a:noFill/>
        </p:spPr>
        <p:txBody>
          <a:bodyPr wrap="square" rtlCol="0">
            <a:spAutoFit/>
          </a:bodyPr>
          <a:lstStyle/>
          <a:p>
            <a:r>
              <a:rPr lang="zh-CN" altLang="en-US" sz="1400" dirty="0"/>
              <a:t>聚类算法</a:t>
            </a:r>
          </a:p>
        </p:txBody>
      </p:sp>
      <p:sp>
        <p:nvSpPr>
          <p:cNvPr id="8" name="左中括号 7">
            <a:extLst>
              <a:ext uri="{FF2B5EF4-FFF2-40B4-BE49-F238E27FC236}">
                <a16:creationId xmlns:a16="http://schemas.microsoft.com/office/drawing/2014/main" xmlns="" id="{4456A6B2-A119-4A64-A981-0AE1283662B3}"/>
              </a:ext>
            </a:extLst>
          </p:cNvPr>
          <p:cNvSpPr/>
          <p:nvPr/>
        </p:nvSpPr>
        <p:spPr>
          <a:xfrm>
            <a:off x="2820563" y="1199883"/>
            <a:ext cx="345517" cy="2098043"/>
          </a:xfrm>
          <a:prstGeom prst="leftBracket">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6C46C044-E255-4850-A691-7E5CEC8804BA}"/>
              </a:ext>
            </a:extLst>
          </p:cNvPr>
          <p:cNvCxnSpPr>
            <a:cxnSpLocks/>
            <a:stCxn id="41" idx="3"/>
          </p:cNvCxnSpPr>
          <p:nvPr/>
        </p:nvCxnSpPr>
        <p:spPr>
          <a:xfrm>
            <a:off x="2591194" y="2140017"/>
            <a:ext cx="540646"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xmlns="" id="{3CD2E54D-50E0-4AC1-8B04-D38D0D4EADBA}"/>
              </a:ext>
            </a:extLst>
          </p:cNvPr>
          <p:cNvPicPr>
            <a:picLocks noChangeAspect="1"/>
          </p:cNvPicPr>
          <p:nvPr/>
        </p:nvPicPr>
        <p:blipFill>
          <a:blip r:embed="rId5"/>
          <a:stretch>
            <a:fillRect/>
          </a:stretch>
        </p:blipFill>
        <p:spPr>
          <a:xfrm>
            <a:off x="3203848" y="1144201"/>
            <a:ext cx="775281" cy="499380"/>
          </a:xfrm>
          <a:prstGeom prst="rect">
            <a:avLst/>
          </a:prstGeom>
          <a:ln>
            <a:solidFill>
              <a:srgbClr val="33A8C7"/>
            </a:solidFill>
          </a:ln>
        </p:spPr>
      </p:pic>
      <p:pic>
        <p:nvPicPr>
          <p:cNvPr id="18" name="图片 17">
            <a:extLst>
              <a:ext uri="{FF2B5EF4-FFF2-40B4-BE49-F238E27FC236}">
                <a16:creationId xmlns:a16="http://schemas.microsoft.com/office/drawing/2014/main" xmlns="" id="{1AE82623-4398-4A10-B2CC-C3086CA6C4CA}"/>
              </a:ext>
            </a:extLst>
          </p:cNvPr>
          <p:cNvPicPr>
            <a:picLocks noChangeAspect="1"/>
          </p:cNvPicPr>
          <p:nvPr/>
        </p:nvPicPr>
        <p:blipFill>
          <a:blip r:embed="rId6"/>
          <a:stretch>
            <a:fillRect/>
          </a:stretch>
        </p:blipFill>
        <p:spPr>
          <a:xfrm>
            <a:off x="3203848" y="1692267"/>
            <a:ext cx="775281" cy="499380"/>
          </a:xfrm>
          <a:prstGeom prst="rect">
            <a:avLst/>
          </a:prstGeom>
          <a:ln>
            <a:solidFill>
              <a:srgbClr val="33A8C7"/>
            </a:solidFill>
          </a:ln>
        </p:spPr>
      </p:pic>
      <p:pic>
        <p:nvPicPr>
          <p:cNvPr id="22" name="图片 21">
            <a:extLst>
              <a:ext uri="{FF2B5EF4-FFF2-40B4-BE49-F238E27FC236}">
                <a16:creationId xmlns:a16="http://schemas.microsoft.com/office/drawing/2014/main" xmlns="" id="{C9222C7C-8A05-4F8B-8F27-E876A88E50E1}"/>
              </a:ext>
            </a:extLst>
          </p:cNvPr>
          <p:cNvPicPr>
            <a:picLocks noChangeAspect="1"/>
          </p:cNvPicPr>
          <p:nvPr/>
        </p:nvPicPr>
        <p:blipFill>
          <a:blip r:embed="rId7"/>
          <a:stretch>
            <a:fillRect/>
          </a:stretch>
        </p:blipFill>
        <p:spPr>
          <a:xfrm>
            <a:off x="3203848" y="2263655"/>
            <a:ext cx="775282" cy="543220"/>
          </a:xfrm>
          <a:prstGeom prst="rect">
            <a:avLst/>
          </a:prstGeom>
          <a:ln>
            <a:solidFill>
              <a:srgbClr val="33A8C7"/>
            </a:solidFill>
          </a:ln>
        </p:spPr>
      </p:pic>
      <p:sp>
        <p:nvSpPr>
          <p:cNvPr id="47" name="矩形: 圆角 46">
            <a:extLst>
              <a:ext uri="{FF2B5EF4-FFF2-40B4-BE49-F238E27FC236}">
                <a16:creationId xmlns:a16="http://schemas.microsoft.com/office/drawing/2014/main" xmlns="" id="{D71DAF20-5C41-4A10-A1FF-1F969DE5950F}"/>
              </a:ext>
            </a:extLst>
          </p:cNvPr>
          <p:cNvSpPr/>
          <p:nvPr/>
        </p:nvSpPr>
        <p:spPr>
          <a:xfrm>
            <a:off x="0" y="908720"/>
            <a:ext cx="9091436" cy="2555749"/>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3CC79BF4-8D5F-4D4E-85B9-67B23E8AFA8A}"/>
              </a:ext>
            </a:extLst>
          </p:cNvPr>
          <p:cNvSpPr/>
          <p:nvPr/>
        </p:nvSpPr>
        <p:spPr>
          <a:xfrm>
            <a:off x="7654467" y="1153709"/>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xmlns="" id="{98CDF7CA-4D33-463A-A370-17C3888D90B1}"/>
              </a:ext>
            </a:extLst>
          </p:cNvPr>
          <p:cNvPicPr>
            <a:picLocks noChangeAspect="1"/>
          </p:cNvPicPr>
          <p:nvPr/>
        </p:nvPicPr>
        <p:blipFill>
          <a:blip r:embed="rId8"/>
          <a:stretch>
            <a:fillRect/>
          </a:stretch>
        </p:blipFill>
        <p:spPr>
          <a:xfrm>
            <a:off x="11412760" y="2412541"/>
            <a:ext cx="834200" cy="325382"/>
          </a:xfrm>
          <a:prstGeom prst="rect">
            <a:avLst/>
          </a:prstGeom>
        </p:spPr>
      </p:pic>
      <p:pic>
        <p:nvPicPr>
          <p:cNvPr id="51" name="图片 50">
            <a:extLst>
              <a:ext uri="{FF2B5EF4-FFF2-40B4-BE49-F238E27FC236}">
                <a16:creationId xmlns:a16="http://schemas.microsoft.com/office/drawing/2014/main" xmlns="" id="{402A5C6C-F9B4-4F45-9E37-697AF74F4597}"/>
              </a:ext>
            </a:extLst>
          </p:cNvPr>
          <p:cNvPicPr>
            <a:picLocks noChangeAspect="1"/>
          </p:cNvPicPr>
          <p:nvPr/>
        </p:nvPicPr>
        <p:blipFill>
          <a:blip r:embed="rId8"/>
          <a:stretch>
            <a:fillRect/>
          </a:stretch>
        </p:blipFill>
        <p:spPr>
          <a:xfrm>
            <a:off x="9950076" y="2906269"/>
            <a:ext cx="834200" cy="325382"/>
          </a:xfrm>
          <a:prstGeom prst="rect">
            <a:avLst/>
          </a:prstGeom>
        </p:spPr>
      </p:pic>
      <p:pic>
        <p:nvPicPr>
          <p:cNvPr id="52" name="图片 51">
            <a:extLst>
              <a:ext uri="{FF2B5EF4-FFF2-40B4-BE49-F238E27FC236}">
                <a16:creationId xmlns:a16="http://schemas.microsoft.com/office/drawing/2014/main" xmlns="" id="{0567D99F-90AA-4A26-8709-61B139EA2DC4}"/>
              </a:ext>
            </a:extLst>
          </p:cNvPr>
          <p:cNvPicPr>
            <a:picLocks noChangeAspect="1"/>
          </p:cNvPicPr>
          <p:nvPr/>
        </p:nvPicPr>
        <p:blipFill>
          <a:blip r:embed="rId8"/>
          <a:stretch>
            <a:fillRect/>
          </a:stretch>
        </p:blipFill>
        <p:spPr>
          <a:xfrm>
            <a:off x="7728148" y="1356483"/>
            <a:ext cx="647856" cy="252698"/>
          </a:xfrm>
          <a:prstGeom prst="rect">
            <a:avLst/>
          </a:prstGeom>
        </p:spPr>
      </p:pic>
      <p:sp>
        <p:nvSpPr>
          <p:cNvPr id="53" name="文本框 52">
            <a:extLst>
              <a:ext uri="{FF2B5EF4-FFF2-40B4-BE49-F238E27FC236}">
                <a16:creationId xmlns:a16="http://schemas.microsoft.com/office/drawing/2014/main" xmlns="" id="{024EFA21-7F34-4AEE-A258-902ADAB5C328}"/>
              </a:ext>
            </a:extLst>
          </p:cNvPr>
          <p:cNvSpPr txBox="1"/>
          <p:nvPr/>
        </p:nvSpPr>
        <p:spPr>
          <a:xfrm>
            <a:off x="7633504" y="1149319"/>
            <a:ext cx="889788" cy="276998"/>
          </a:xfrm>
          <a:prstGeom prst="rect">
            <a:avLst/>
          </a:prstGeom>
          <a:noFill/>
        </p:spPr>
        <p:txBody>
          <a:bodyPr wrap="square" rtlCol="0">
            <a:spAutoFit/>
          </a:bodyPr>
          <a:lstStyle/>
          <a:p>
            <a:r>
              <a:rPr lang="en-US" altLang="zh-CN" sz="1200" dirty="0"/>
              <a:t>BestM_1</a:t>
            </a:r>
            <a:endParaRPr lang="zh-CN" altLang="en-US" sz="1200" dirty="0"/>
          </a:p>
        </p:txBody>
      </p:sp>
      <p:sp>
        <p:nvSpPr>
          <p:cNvPr id="56" name="文本框 55">
            <a:extLst>
              <a:ext uri="{FF2B5EF4-FFF2-40B4-BE49-F238E27FC236}">
                <a16:creationId xmlns:a16="http://schemas.microsoft.com/office/drawing/2014/main" xmlns="" id="{0F4E3C57-1C43-4CB7-827F-95C8551FDC24}"/>
              </a:ext>
            </a:extLst>
          </p:cNvPr>
          <p:cNvSpPr txBox="1"/>
          <p:nvPr/>
        </p:nvSpPr>
        <p:spPr>
          <a:xfrm>
            <a:off x="123646" y="971488"/>
            <a:ext cx="2860399" cy="307777"/>
          </a:xfrm>
          <a:prstGeom prst="rect">
            <a:avLst/>
          </a:prstGeom>
          <a:noFill/>
        </p:spPr>
        <p:txBody>
          <a:bodyPr wrap="square" rtlCol="0">
            <a:spAutoFit/>
          </a:bodyPr>
          <a:lstStyle/>
          <a:p>
            <a:r>
              <a:rPr lang="zh-CN" altLang="en-US" sz="1400" dirty="0"/>
              <a:t>基于聚类的最优回归集成学习模型</a:t>
            </a:r>
          </a:p>
        </p:txBody>
      </p:sp>
      <p:sp>
        <p:nvSpPr>
          <p:cNvPr id="57" name="箭头: 右 56">
            <a:extLst>
              <a:ext uri="{FF2B5EF4-FFF2-40B4-BE49-F238E27FC236}">
                <a16:creationId xmlns:a16="http://schemas.microsoft.com/office/drawing/2014/main" xmlns="" id="{E063A6E5-A974-4920-A01F-9AD75816AE53}"/>
              </a:ext>
            </a:extLst>
          </p:cNvPr>
          <p:cNvSpPr/>
          <p:nvPr/>
        </p:nvSpPr>
        <p:spPr>
          <a:xfrm>
            <a:off x="861837" y="19751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xmlns="" id="{C16875F3-8745-4C61-9527-082275F0FFAB}"/>
              </a:ext>
            </a:extLst>
          </p:cNvPr>
          <p:cNvPicPr>
            <a:picLocks noChangeAspect="1"/>
          </p:cNvPicPr>
          <p:nvPr/>
        </p:nvPicPr>
        <p:blipFill>
          <a:blip r:embed="rId9"/>
          <a:stretch>
            <a:fillRect/>
          </a:stretch>
        </p:blipFill>
        <p:spPr>
          <a:xfrm>
            <a:off x="1305384" y="1906824"/>
            <a:ext cx="1149291" cy="928474"/>
          </a:xfrm>
          <a:prstGeom prst="rect">
            <a:avLst/>
          </a:prstGeom>
        </p:spPr>
      </p:pic>
      <p:pic>
        <p:nvPicPr>
          <p:cNvPr id="65" name="图片 64">
            <a:extLst>
              <a:ext uri="{FF2B5EF4-FFF2-40B4-BE49-F238E27FC236}">
                <a16:creationId xmlns:a16="http://schemas.microsoft.com/office/drawing/2014/main" xmlns="" id="{2459FCFA-B495-4501-9E78-06BAC16166EE}"/>
              </a:ext>
            </a:extLst>
          </p:cNvPr>
          <p:cNvPicPr>
            <a:picLocks noChangeAspect="1"/>
          </p:cNvPicPr>
          <p:nvPr/>
        </p:nvPicPr>
        <p:blipFill>
          <a:blip r:embed="rId10"/>
          <a:stretch>
            <a:fillRect/>
          </a:stretch>
        </p:blipFill>
        <p:spPr>
          <a:xfrm>
            <a:off x="3203848" y="2897848"/>
            <a:ext cx="772004" cy="517935"/>
          </a:xfrm>
          <a:prstGeom prst="rect">
            <a:avLst/>
          </a:prstGeom>
          <a:ln>
            <a:solidFill>
              <a:schemeClr val="accent1"/>
            </a:solidFill>
          </a:ln>
        </p:spPr>
      </p:pic>
      <p:sp>
        <p:nvSpPr>
          <p:cNvPr id="86" name="矩形 85">
            <a:extLst>
              <a:ext uri="{FF2B5EF4-FFF2-40B4-BE49-F238E27FC236}">
                <a16:creationId xmlns:a16="http://schemas.microsoft.com/office/drawing/2014/main" xmlns="" id="{341A3772-91DC-4CFB-B6CA-DD145D1FAC7C}"/>
              </a:ext>
            </a:extLst>
          </p:cNvPr>
          <p:cNvSpPr/>
          <p:nvPr/>
        </p:nvSpPr>
        <p:spPr>
          <a:xfrm>
            <a:off x="7660456" y="1743017"/>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AD715A49-9A8E-4E0E-93D5-651DEE17B9CF}"/>
              </a:ext>
            </a:extLst>
          </p:cNvPr>
          <p:cNvSpPr/>
          <p:nvPr/>
        </p:nvSpPr>
        <p:spPr>
          <a:xfrm>
            <a:off x="7660455" y="2288686"/>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BC1A88A2-5BF7-4409-A81F-E2E70179C91E}"/>
              </a:ext>
            </a:extLst>
          </p:cNvPr>
          <p:cNvSpPr/>
          <p:nvPr/>
        </p:nvSpPr>
        <p:spPr>
          <a:xfrm>
            <a:off x="7680788" y="2905323"/>
            <a:ext cx="795219"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xmlns="" id="{BD375644-76A0-4C9D-82E9-C969788F6F61}"/>
              </a:ext>
            </a:extLst>
          </p:cNvPr>
          <p:cNvPicPr>
            <a:picLocks noChangeAspect="1"/>
          </p:cNvPicPr>
          <p:nvPr/>
        </p:nvPicPr>
        <p:blipFill>
          <a:blip r:embed="rId8"/>
          <a:stretch>
            <a:fillRect/>
          </a:stretch>
        </p:blipFill>
        <p:spPr>
          <a:xfrm>
            <a:off x="7734138" y="1931676"/>
            <a:ext cx="647856" cy="252698"/>
          </a:xfrm>
          <a:prstGeom prst="rect">
            <a:avLst/>
          </a:prstGeom>
        </p:spPr>
      </p:pic>
      <p:sp>
        <p:nvSpPr>
          <p:cNvPr id="100" name="文本框 99">
            <a:extLst>
              <a:ext uri="{FF2B5EF4-FFF2-40B4-BE49-F238E27FC236}">
                <a16:creationId xmlns:a16="http://schemas.microsoft.com/office/drawing/2014/main" xmlns="" id="{209FEB4C-938E-476E-B415-8B21C2DFBD22}"/>
              </a:ext>
            </a:extLst>
          </p:cNvPr>
          <p:cNvSpPr txBox="1"/>
          <p:nvPr/>
        </p:nvSpPr>
        <p:spPr>
          <a:xfrm>
            <a:off x="7639494" y="1724512"/>
            <a:ext cx="889788" cy="276998"/>
          </a:xfrm>
          <a:prstGeom prst="rect">
            <a:avLst/>
          </a:prstGeom>
          <a:noFill/>
        </p:spPr>
        <p:txBody>
          <a:bodyPr wrap="square" rtlCol="0">
            <a:spAutoFit/>
          </a:bodyPr>
          <a:lstStyle/>
          <a:p>
            <a:r>
              <a:rPr lang="en-US" altLang="zh-CN" sz="1200" dirty="0"/>
              <a:t>BestM_2</a:t>
            </a:r>
            <a:endParaRPr lang="zh-CN" altLang="en-US" sz="1200" dirty="0"/>
          </a:p>
        </p:txBody>
      </p:sp>
      <p:pic>
        <p:nvPicPr>
          <p:cNvPr id="101" name="图片 100">
            <a:extLst>
              <a:ext uri="{FF2B5EF4-FFF2-40B4-BE49-F238E27FC236}">
                <a16:creationId xmlns:a16="http://schemas.microsoft.com/office/drawing/2014/main" xmlns="" id="{3E66B768-CA76-436C-84C4-11D92C8B512B}"/>
              </a:ext>
            </a:extLst>
          </p:cNvPr>
          <p:cNvPicPr>
            <a:picLocks noChangeAspect="1"/>
          </p:cNvPicPr>
          <p:nvPr/>
        </p:nvPicPr>
        <p:blipFill>
          <a:blip r:embed="rId8"/>
          <a:stretch>
            <a:fillRect/>
          </a:stretch>
        </p:blipFill>
        <p:spPr>
          <a:xfrm>
            <a:off x="7761670" y="2478686"/>
            <a:ext cx="647856" cy="252698"/>
          </a:xfrm>
          <a:prstGeom prst="rect">
            <a:avLst/>
          </a:prstGeom>
        </p:spPr>
      </p:pic>
      <p:sp>
        <p:nvSpPr>
          <p:cNvPr id="102" name="文本框 101">
            <a:extLst>
              <a:ext uri="{FF2B5EF4-FFF2-40B4-BE49-F238E27FC236}">
                <a16:creationId xmlns:a16="http://schemas.microsoft.com/office/drawing/2014/main" xmlns="" id="{EFF6F3B0-2AE6-47AD-98C3-B555D139B3D2}"/>
              </a:ext>
            </a:extLst>
          </p:cNvPr>
          <p:cNvSpPr txBox="1"/>
          <p:nvPr/>
        </p:nvSpPr>
        <p:spPr>
          <a:xfrm>
            <a:off x="7667026" y="2271522"/>
            <a:ext cx="889788" cy="276998"/>
          </a:xfrm>
          <a:prstGeom prst="rect">
            <a:avLst/>
          </a:prstGeom>
          <a:noFill/>
        </p:spPr>
        <p:txBody>
          <a:bodyPr wrap="square" rtlCol="0">
            <a:spAutoFit/>
          </a:bodyPr>
          <a:lstStyle/>
          <a:p>
            <a:r>
              <a:rPr lang="en-US" altLang="zh-CN" sz="1200" dirty="0"/>
              <a:t>BestM_3</a:t>
            </a:r>
            <a:endParaRPr lang="zh-CN" altLang="en-US" sz="1200" dirty="0"/>
          </a:p>
        </p:txBody>
      </p:sp>
      <p:pic>
        <p:nvPicPr>
          <p:cNvPr id="103" name="图片 102">
            <a:extLst>
              <a:ext uri="{FF2B5EF4-FFF2-40B4-BE49-F238E27FC236}">
                <a16:creationId xmlns:a16="http://schemas.microsoft.com/office/drawing/2014/main" xmlns="" id="{DBF39037-63E4-44A9-819C-675F6DD8F655}"/>
              </a:ext>
            </a:extLst>
          </p:cNvPr>
          <p:cNvPicPr>
            <a:picLocks noChangeAspect="1"/>
          </p:cNvPicPr>
          <p:nvPr/>
        </p:nvPicPr>
        <p:blipFill>
          <a:blip r:embed="rId8"/>
          <a:stretch>
            <a:fillRect/>
          </a:stretch>
        </p:blipFill>
        <p:spPr>
          <a:xfrm>
            <a:off x="7761670" y="3114128"/>
            <a:ext cx="647856" cy="252698"/>
          </a:xfrm>
          <a:prstGeom prst="rect">
            <a:avLst/>
          </a:prstGeom>
        </p:spPr>
      </p:pic>
      <p:sp>
        <p:nvSpPr>
          <p:cNvPr id="104" name="文本框 103">
            <a:extLst>
              <a:ext uri="{FF2B5EF4-FFF2-40B4-BE49-F238E27FC236}">
                <a16:creationId xmlns:a16="http://schemas.microsoft.com/office/drawing/2014/main" xmlns="" id="{51A7FBD9-7E3E-4821-96E6-F0AEC2211122}"/>
              </a:ext>
            </a:extLst>
          </p:cNvPr>
          <p:cNvSpPr txBox="1"/>
          <p:nvPr/>
        </p:nvSpPr>
        <p:spPr>
          <a:xfrm>
            <a:off x="7667026" y="2906964"/>
            <a:ext cx="889788" cy="276998"/>
          </a:xfrm>
          <a:prstGeom prst="rect">
            <a:avLst/>
          </a:prstGeom>
          <a:noFill/>
        </p:spPr>
        <p:txBody>
          <a:bodyPr wrap="square" rtlCol="0">
            <a:spAutoFit/>
          </a:bodyPr>
          <a:lstStyle/>
          <a:p>
            <a:r>
              <a:rPr lang="en-US" altLang="zh-CN" sz="1200" dirty="0"/>
              <a:t>BestM_4</a:t>
            </a:r>
            <a:endParaRPr lang="zh-CN" altLang="en-US" sz="1200" dirty="0"/>
          </a:p>
        </p:txBody>
      </p:sp>
      <p:sp>
        <p:nvSpPr>
          <p:cNvPr id="105" name="文本框 104">
            <a:extLst>
              <a:ext uri="{FF2B5EF4-FFF2-40B4-BE49-F238E27FC236}">
                <a16:creationId xmlns:a16="http://schemas.microsoft.com/office/drawing/2014/main" xmlns="" id="{5C609924-421A-4DF9-8039-ADFCBD791AA2}"/>
              </a:ext>
            </a:extLst>
          </p:cNvPr>
          <p:cNvSpPr txBox="1"/>
          <p:nvPr/>
        </p:nvSpPr>
        <p:spPr>
          <a:xfrm>
            <a:off x="3259141" y="1218741"/>
            <a:ext cx="889788" cy="276998"/>
          </a:xfrm>
          <a:prstGeom prst="rect">
            <a:avLst/>
          </a:prstGeom>
          <a:noFill/>
        </p:spPr>
        <p:txBody>
          <a:bodyPr wrap="square" rtlCol="0">
            <a:spAutoFit/>
          </a:bodyPr>
          <a:lstStyle/>
          <a:p>
            <a:r>
              <a:rPr lang="en-US" altLang="zh-CN" sz="1200" dirty="0"/>
              <a:t>cluster_1</a:t>
            </a:r>
            <a:endParaRPr lang="zh-CN" altLang="en-US" sz="1200" dirty="0"/>
          </a:p>
        </p:txBody>
      </p:sp>
      <p:sp>
        <p:nvSpPr>
          <p:cNvPr id="106" name="文本框 105">
            <a:extLst>
              <a:ext uri="{FF2B5EF4-FFF2-40B4-BE49-F238E27FC236}">
                <a16:creationId xmlns:a16="http://schemas.microsoft.com/office/drawing/2014/main" xmlns="" id="{B09DD7CF-9A16-4403-A025-8B123907E66E}"/>
              </a:ext>
            </a:extLst>
          </p:cNvPr>
          <p:cNvSpPr txBox="1"/>
          <p:nvPr/>
        </p:nvSpPr>
        <p:spPr>
          <a:xfrm>
            <a:off x="3254775" y="1773541"/>
            <a:ext cx="889788" cy="276998"/>
          </a:xfrm>
          <a:prstGeom prst="rect">
            <a:avLst/>
          </a:prstGeom>
          <a:noFill/>
        </p:spPr>
        <p:txBody>
          <a:bodyPr wrap="square" rtlCol="0">
            <a:spAutoFit/>
          </a:bodyPr>
          <a:lstStyle/>
          <a:p>
            <a:r>
              <a:rPr lang="en-US" altLang="zh-CN" sz="1200" dirty="0"/>
              <a:t>cluster_2</a:t>
            </a:r>
            <a:endParaRPr lang="zh-CN" altLang="en-US" sz="1200" dirty="0"/>
          </a:p>
        </p:txBody>
      </p:sp>
      <p:sp>
        <p:nvSpPr>
          <p:cNvPr id="107" name="文本框 106">
            <a:extLst>
              <a:ext uri="{FF2B5EF4-FFF2-40B4-BE49-F238E27FC236}">
                <a16:creationId xmlns:a16="http://schemas.microsoft.com/office/drawing/2014/main" xmlns="" id="{9137B899-5E02-4328-9ACD-86F0D04781A5}"/>
              </a:ext>
            </a:extLst>
          </p:cNvPr>
          <p:cNvSpPr txBox="1"/>
          <p:nvPr/>
        </p:nvSpPr>
        <p:spPr>
          <a:xfrm>
            <a:off x="3245248" y="2355851"/>
            <a:ext cx="889788" cy="276998"/>
          </a:xfrm>
          <a:prstGeom prst="rect">
            <a:avLst/>
          </a:prstGeom>
          <a:noFill/>
        </p:spPr>
        <p:txBody>
          <a:bodyPr wrap="square" rtlCol="0">
            <a:spAutoFit/>
          </a:bodyPr>
          <a:lstStyle/>
          <a:p>
            <a:r>
              <a:rPr lang="en-US" altLang="zh-CN" sz="1200" dirty="0"/>
              <a:t>cluster_3</a:t>
            </a:r>
            <a:endParaRPr lang="zh-CN" altLang="en-US" sz="1200" dirty="0"/>
          </a:p>
        </p:txBody>
      </p:sp>
      <p:sp>
        <p:nvSpPr>
          <p:cNvPr id="108" name="文本框 107">
            <a:extLst>
              <a:ext uri="{FF2B5EF4-FFF2-40B4-BE49-F238E27FC236}">
                <a16:creationId xmlns:a16="http://schemas.microsoft.com/office/drawing/2014/main" xmlns="" id="{E6FA40CE-B1E9-4FF8-B4F5-C0E2E48DC55D}"/>
              </a:ext>
            </a:extLst>
          </p:cNvPr>
          <p:cNvSpPr txBox="1"/>
          <p:nvPr/>
        </p:nvSpPr>
        <p:spPr>
          <a:xfrm>
            <a:off x="3214196" y="3027499"/>
            <a:ext cx="889788" cy="276998"/>
          </a:xfrm>
          <a:prstGeom prst="rect">
            <a:avLst/>
          </a:prstGeom>
          <a:noFill/>
        </p:spPr>
        <p:txBody>
          <a:bodyPr wrap="square" rtlCol="0">
            <a:spAutoFit/>
          </a:bodyPr>
          <a:lstStyle/>
          <a:p>
            <a:r>
              <a:rPr lang="en-US" altLang="zh-CN" sz="1200" dirty="0"/>
              <a:t>cluster_4</a:t>
            </a:r>
            <a:endParaRPr lang="zh-CN" altLang="en-US" sz="1200" dirty="0"/>
          </a:p>
        </p:txBody>
      </p:sp>
      <p:graphicFrame>
        <p:nvGraphicFramePr>
          <p:cNvPr id="27" name="表格 26">
            <a:extLst>
              <a:ext uri="{FF2B5EF4-FFF2-40B4-BE49-F238E27FC236}">
                <a16:creationId xmlns:a16="http://schemas.microsoft.com/office/drawing/2014/main" xmlns="" id="{DD3CA6B9-5345-44E1-8C86-24B19756B1CC}"/>
              </a:ext>
            </a:extLst>
          </p:cNvPr>
          <p:cNvGraphicFramePr>
            <a:graphicFrameLocks noGrp="1"/>
          </p:cNvGraphicFramePr>
          <p:nvPr>
            <p:extLst/>
          </p:nvPr>
        </p:nvGraphicFramePr>
        <p:xfrm>
          <a:off x="1794573" y="3624954"/>
          <a:ext cx="6840763" cy="1577340"/>
        </p:xfrm>
        <a:graphic>
          <a:graphicData uri="http://schemas.openxmlformats.org/drawingml/2006/table">
            <a:tbl>
              <a:tblPr/>
              <a:tblGrid>
                <a:gridCol w="892273">
                  <a:extLst>
                    <a:ext uri="{9D8B030D-6E8A-4147-A177-3AD203B41FA5}">
                      <a16:colId xmlns:a16="http://schemas.microsoft.com/office/drawing/2014/main" xmlns="" val="1439483190"/>
                    </a:ext>
                  </a:extLst>
                </a:gridCol>
                <a:gridCol w="594849">
                  <a:extLst>
                    <a:ext uri="{9D8B030D-6E8A-4147-A177-3AD203B41FA5}">
                      <a16:colId xmlns:a16="http://schemas.microsoft.com/office/drawing/2014/main" xmlns="" val="2576885436"/>
                    </a:ext>
                  </a:extLst>
                </a:gridCol>
                <a:gridCol w="594849">
                  <a:extLst>
                    <a:ext uri="{9D8B030D-6E8A-4147-A177-3AD203B41FA5}">
                      <a16:colId xmlns:a16="http://schemas.microsoft.com/office/drawing/2014/main" xmlns="" val="3336407589"/>
                    </a:ext>
                  </a:extLst>
                </a:gridCol>
                <a:gridCol w="594849">
                  <a:extLst>
                    <a:ext uri="{9D8B030D-6E8A-4147-A177-3AD203B41FA5}">
                      <a16:colId xmlns:a16="http://schemas.microsoft.com/office/drawing/2014/main" xmlns="" val="1527761999"/>
                    </a:ext>
                  </a:extLst>
                </a:gridCol>
                <a:gridCol w="594849">
                  <a:extLst>
                    <a:ext uri="{9D8B030D-6E8A-4147-A177-3AD203B41FA5}">
                      <a16:colId xmlns:a16="http://schemas.microsoft.com/office/drawing/2014/main" xmlns="" val="1601690249"/>
                    </a:ext>
                  </a:extLst>
                </a:gridCol>
                <a:gridCol w="594849">
                  <a:extLst>
                    <a:ext uri="{9D8B030D-6E8A-4147-A177-3AD203B41FA5}">
                      <a16:colId xmlns:a16="http://schemas.microsoft.com/office/drawing/2014/main" xmlns="" val="3733018591"/>
                    </a:ext>
                  </a:extLst>
                </a:gridCol>
                <a:gridCol w="594849">
                  <a:extLst>
                    <a:ext uri="{9D8B030D-6E8A-4147-A177-3AD203B41FA5}">
                      <a16:colId xmlns:a16="http://schemas.microsoft.com/office/drawing/2014/main" xmlns="" val="958442155"/>
                    </a:ext>
                  </a:extLst>
                </a:gridCol>
                <a:gridCol w="594849">
                  <a:extLst>
                    <a:ext uri="{9D8B030D-6E8A-4147-A177-3AD203B41FA5}">
                      <a16:colId xmlns:a16="http://schemas.microsoft.com/office/drawing/2014/main" xmlns="" val="2081320211"/>
                    </a:ext>
                  </a:extLst>
                </a:gridCol>
                <a:gridCol w="594849">
                  <a:extLst>
                    <a:ext uri="{9D8B030D-6E8A-4147-A177-3AD203B41FA5}">
                      <a16:colId xmlns:a16="http://schemas.microsoft.com/office/drawing/2014/main" xmlns="" val="2289204640"/>
                    </a:ext>
                  </a:extLst>
                </a:gridCol>
                <a:gridCol w="594849">
                  <a:extLst>
                    <a:ext uri="{9D8B030D-6E8A-4147-A177-3AD203B41FA5}">
                      <a16:colId xmlns:a16="http://schemas.microsoft.com/office/drawing/2014/main" xmlns="" val="2819402316"/>
                    </a:ext>
                  </a:extLst>
                </a:gridCol>
                <a:gridCol w="594849">
                  <a:extLst>
                    <a:ext uri="{9D8B030D-6E8A-4147-A177-3AD203B41FA5}">
                      <a16:colId xmlns:a16="http://schemas.microsoft.com/office/drawing/2014/main" xmlns="" val="1329835597"/>
                    </a:ext>
                  </a:extLst>
                </a:gridCol>
              </a:tblGrid>
              <a:tr h="158933">
                <a:tc>
                  <a:txBody>
                    <a:bodyPr/>
                    <a:lstStyle/>
                    <a:p>
                      <a:pPr algn="l" fontAlgn="b"/>
                      <a:r>
                        <a:rPr lang="zh-CN" altLang="en-US" sz="1100" b="0" i="0" u="none" strike="noStrike">
                          <a:solidFill>
                            <a:srgbClr val="000000"/>
                          </a:solidFill>
                          <a:effectLst/>
                          <a:latin typeface="宋体" panose="02010600030101010101" pitchFamily="2" charset="-122"/>
                          <a:ea typeface="宋体"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Re_wt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Al_wt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Ti_wt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W_wt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Mo_wt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Cr_wt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Ta_wt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C_wt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宋体" panose="02010600030101010101" pitchFamily="2" charset="-122"/>
                          <a:ea typeface="宋体" panose="02010600030101010101" pitchFamily="2" charset="-122"/>
                        </a:rPr>
                        <a:t>B_wt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402960"/>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3.382979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6.302128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0.510638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3.468085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1.414894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5.765957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6.840426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32248762"/>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1.847353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1.664412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5.054118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0.045588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7.536765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0.937059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7.216765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0.067765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0.026471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37499"/>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1.505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5.9925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5.545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6.77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0.8375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7.1225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3.05E-17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-2.8E-18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7051138"/>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5.133333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5.338333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8.33E-16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8.866667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2.44E-17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-5.6E-18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5041427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-4.2E-16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1.642857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6.285714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9.714286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78578307"/>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0.103333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15609593"/>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FF0000"/>
                          </a:solidFill>
                          <a:effectLst/>
                          <a:latin typeface="宋体" panose="02010600030101010101" pitchFamily="2" charset="-122"/>
                          <a:ea typeface="宋体" panose="02010600030101010101" pitchFamily="2" charset="-122"/>
                        </a:rPr>
                        <a:t>1.25E-15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5.977778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4.211111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3.507222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6.258333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1.226111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9.519444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0.028611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0.001644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2494834"/>
                  </a:ext>
                </a:extLst>
              </a:tr>
              <a:tr h="158933">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3.353191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8.17234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6.003723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0.910638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4.38617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1.180851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7.202128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5.948936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0.043883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0.004165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5560243"/>
                  </a:ext>
                </a:extLst>
              </a:tr>
            </a:tbl>
          </a:graphicData>
        </a:graphic>
      </p:graphicFrame>
      <p:graphicFrame>
        <p:nvGraphicFramePr>
          <p:cNvPr id="31" name="表格 30">
            <a:extLst>
              <a:ext uri="{FF2B5EF4-FFF2-40B4-BE49-F238E27FC236}">
                <a16:creationId xmlns:a16="http://schemas.microsoft.com/office/drawing/2014/main" xmlns="" id="{AD3A10E0-FD36-49F1-A6BA-E1AFA43E9CB4}"/>
              </a:ext>
            </a:extLst>
          </p:cNvPr>
          <p:cNvGraphicFramePr>
            <a:graphicFrameLocks noGrp="1"/>
          </p:cNvGraphicFramePr>
          <p:nvPr>
            <p:extLst/>
          </p:nvPr>
        </p:nvGraphicFramePr>
        <p:xfrm>
          <a:off x="419741" y="5229200"/>
          <a:ext cx="6960571" cy="1577340"/>
        </p:xfrm>
        <a:graphic>
          <a:graphicData uri="http://schemas.openxmlformats.org/drawingml/2006/table">
            <a:tbl>
              <a:tblPr/>
              <a:tblGrid>
                <a:gridCol w="907901">
                  <a:extLst>
                    <a:ext uri="{9D8B030D-6E8A-4147-A177-3AD203B41FA5}">
                      <a16:colId xmlns:a16="http://schemas.microsoft.com/office/drawing/2014/main" xmlns="" val="2554892866"/>
                    </a:ext>
                  </a:extLst>
                </a:gridCol>
                <a:gridCol w="605267">
                  <a:extLst>
                    <a:ext uri="{9D8B030D-6E8A-4147-A177-3AD203B41FA5}">
                      <a16:colId xmlns:a16="http://schemas.microsoft.com/office/drawing/2014/main" xmlns="" val="576374990"/>
                    </a:ext>
                  </a:extLst>
                </a:gridCol>
                <a:gridCol w="605267">
                  <a:extLst>
                    <a:ext uri="{9D8B030D-6E8A-4147-A177-3AD203B41FA5}">
                      <a16:colId xmlns:a16="http://schemas.microsoft.com/office/drawing/2014/main" xmlns="" val="3781244830"/>
                    </a:ext>
                  </a:extLst>
                </a:gridCol>
                <a:gridCol w="605267">
                  <a:extLst>
                    <a:ext uri="{9D8B030D-6E8A-4147-A177-3AD203B41FA5}">
                      <a16:colId xmlns:a16="http://schemas.microsoft.com/office/drawing/2014/main" xmlns="" val="1286741818"/>
                    </a:ext>
                  </a:extLst>
                </a:gridCol>
                <a:gridCol w="605267">
                  <a:extLst>
                    <a:ext uri="{9D8B030D-6E8A-4147-A177-3AD203B41FA5}">
                      <a16:colId xmlns:a16="http://schemas.microsoft.com/office/drawing/2014/main" xmlns="" val="21622265"/>
                    </a:ext>
                  </a:extLst>
                </a:gridCol>
                <a:gridCol w="605267">
                  <a:extLst>
                    <a:ext uri="{9D8B030D-6E8A-4147-A177-3AD203B41FA5}">
                      <a16:colId xmlns:a16="http://schemas.microsoft.com/office/drawing/2014/main" xmlns="" val="3643157143"/>
                    </a:ext>
                  </a:extLst>
                </a:gridCol>
                <a:gridCol w="605267">
                  <a:extLst>
                    <a:ext uri="{9D8B030D-6E8A-4147-A177-3AD203B41FA5}">
                      <a16:colId xmlns:a16="http://schemas.microsoft.com/office/drawing/2014/main" xmlns="" val="3247118304"/>
                    </a:ext>
                  </a:extLst>
                </a:gridCol>
                <a:gridCol w="605267">
                  <a:extLst>
                    <a:ext uri="{9D8B030D-6E8A-4147-A177-3AD203B41FA5}">
                      <a16:colId xmlns:a16="http://schemas.microsoft.com/office/drawing/2014/main" xmlns="" val="3579566048"/>
                    </a:ext>
                  </a:extLst>
                </a:gridCol>
                <a:gridCol w="605267">
                  <a:extLst>
                    <a:ext uri="{9D8B030D-6E8A-4147-A177-3AD203B41FA5}">
                      <a16:colId xmlns:a16="http://schemas.microsoft.com/office/drawing/2014/main" xmlns="" val="3974376597"/>
                    </a:ext>
                  </a:extLst>
                </a:gridCol>
                <a:gridCol w="605267">
                  <a:extLst>
                    <a:ext uri="{9D8B030D-6E8A-4147-A177-3AD203B41FA5}">
                      <a16:colId xmlns:a16="http://schemas.microsoft.com/office/drawing/2014/main" xmlns="" val="60875659"/>
                    </a:ext>
                  </a:extLst>
                </a:gridCol>
                <a:gridCol w="605267">
                  <a:extLst>
                    <a:ext uri="{9D8B030D-6E8A-4147-A177-3AD203B41FA5}">
                      <a16:colId xmlns:a16="http://schemas.microsoft.com/office/drawing/2014/main" xmlns="" val="1908507074"/>
                    </a:ext>
                  </a:extLst>
                </a:gridCol>
              </a:tblGrid>
              <a:tr h="163355">
                <a:tc>
                  <a:txBody>
                    <a:bodyPr/>
                    <a:lstStyle/>
                    <a:p>
                      <a:pPr algn="l" fontAlgn="b"/>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Nb_wt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rgbClr val="000000"/>
                          </a:solidFill>
                          <a:effectLst/>
                          <a:latin typeface="宋体" panose="02010600030101010101" pitchFamily="2" charset="-122"/>
                          <a:ea typeface="宋体" panose="02010600030101010101" pitchFamily="2" charset="-122"/>
                        </a:rPr>
                        <a:t>Hf_wt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S_s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err="1">
                          <a:solidFill>
                            <a:srgbClr val="000000"/>
                          </a:solidFill>
                          <a:effectLst/>
                          <a:latin typeface="宋体" panose="02010600030101010101" pitchFamily="2" charset="-122"/>
                          <a:ea typeface="宋体" panose="02010600030101010101" pitchFamily="2" charset="-122"/>
                        </a:rPr>
                        <a:t>S_t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1_a_s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2_a_s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宋体" panose="02010600030101010101" pitchFamily="2" charset="-122"/>
                          <a:ea typeface="宋体" panose="02010600030101010101" pitchFamily="2" charset="-122"/>
                        </a:rPr>
                        <a:t>stress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8823622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1</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1.26E-16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1022.021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266.6809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07340904"/>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1.078235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0.252353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1040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137.2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111597675"/>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5.39E-17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0.6225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1266.3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1088.95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828.675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1205.225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224.6415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38451457"/>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0.283333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0.116667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1050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193.3333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10237270"/>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5</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3.89E-17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4.571429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2350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1975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1600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1657.143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387.3857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3253310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6</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3.333333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1536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1377.333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1113.333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1256.5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262.2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00655759"/>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a:solidFill>
                            <a:srgbClr val="000000"/>
                          </a:solidFill>
                          <a:effectLst/>
                          <a:latin typeface="宋体" panose="02010600030101010101" pitchFamily="2" charset="-122"/>
                          <a:ea typeface="宋体" panose="02010600030101010101" pitchFamily="2" charset="-122"/>
                        </a:rPr>
                        <a:t>1.8E-17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2.472222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17.88889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1273.861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1079.472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885.7778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836.9722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390.0417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86514031"/>
                  </a:ext>
                </a:extLst>
              </a:tr>
              <a:tr h="163355">
                <a:tc>
                  <a:txBody>
                    <a:bodyPr/>
                    <a:lstStyle/>
                    <a:p>
                      <a:pPr algn="ctr" fontAlgn="t"/>
                      <a:r>
                        <a:rPr lang="zh-CN" altLang="en-US" sz="1100" b="1" i="0" u="none" strike="noStrike">
                          <a:solidFill>
                            <a:srgbClr val="000000"/>
                          </a:solidFill>
                          <a:effectLst/>
                          <a:latin typeface="宋体" panose="02010600030101010101" pitchFamily="2" charset="-122"/>
                          <a:ea typeface="宋体" panose="02010600030101010101" pitchFamily="2" charset="-122"/>
                        </a:rPr>
                        <a:t>聚类中心</a:t>
                      </a:r>
                      <a:r>
                        <a:rPr lang="en-US" altLang="zh-CN" sz="1100" b="1" i="0" u="none" strike="noStrike">
                          <a:solidFill>
                            <a:srgbClr val="000000"/>
                          </a:solidFill>
                          <a:effectLst/>
                          <a:latin typeface="宋体" panose="02010600030101010101" pitchFamily="2" charset="-122"/>
                          <a:ea typeface="宋体" panose="02010600030101010101" pitchFamily="2" charset="-122"/>
                        </a:rPr>
                        <a:t>8</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100" b="0" i="0" u="none" strike="noStrike" dirty="0">
                          <a:solidFill>
                            <a:srgbClr val="000000"/>
                          </a:solidFill>
                          <a:effectLst/>
                          <a:latin typeface="宋体" panose="02010600030101010101" pitchFamily="2" charset="-122"/>
                          <a:ea typeface="宋体" panose="02010600030101010101" pitchFamily="2" charset="-122"/>
                        </a:rPr>
                        <a:t>3.23E-16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0.159574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17.02128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1307.766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1096.596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0" i="0" u="none" strike="noStrike">
                          <a:solidFill>
                            <a:srgbClr val="000000"/>
                          </a:solidFill>
                          <a:effectLst/>
                          <a:latin typeface="宋体" panose="02010600030101010101" pitchFamily="2" charset="-122"/>
                          <a:ea typeface="宋体" panose="02010600030101010101" pitchFamily="2" charset="-122"/>
                        </a:rPr>
                        <a:t>890.8511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a:solidFill>
                            <a:srgbClr val="FF0000"/>
                          </a:solidFill>
                          <a:effectLst/>
                          <a:latin typeface="宋体" panose="02010600030101010101" pitchFamily="2" charset="-122"/>
                          <a:ea typeface="宋体" panose="02010600030101010101" pitchFamily="2" charset="-122"/>
                        </a:rPr>
                        <a:t>977.3191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zh-CN" sz="1100" b="1" i="0" u="none" strike="noStrike" dirty="0">
                          <a:solidFill>
                            <a:srgbClr val="FF0000"/>
                          </a:solidFill>
                          <a:effectLst/>
                          <a:latin typeface="宋体" panose="02010600030101010101" pitchFamily="2" charset="-122"/>
                          <a:ea typeface="宋体" panose="02010600030101010101" pitchFamily="2" charset="-122"/>
                        </a:rPr>
                        <a:t>288.4894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1657642"/>
                  </a:ext>
                </a:extLst>
              </a:tr>
            </a:tbl>
          </a:graphicData>
        </a:graphic>
      </p:graphicFrame>
      <p:sp>
        <p:nvSpPr>
          <p:cNvPr id="33" name="对话气泡: 圆角矩形 32">
            <a:extLst>
              <a:ext uri="{FF2B5EF4-FFF2-40B4-BE49-F238E27FC236}">
                <a16:creationId xmlns:a16="http://schemas.microsoft.com/office/drawing/2014/main" xmlns="" id="{D3A2D7F0-CDBC-43E4-A76A-E1ED1A7C8502}"/>
              </a:ext>
            </a:extLst>
          </p:cNvPr>
          <p:cNvSpPr/>
          <p:nvPr/>
        </p:nvSpPr>
        <p:spPr>
          <a:xfrm>
            <a:off x="73967" y="4297797"/>
            <a:ext cx="1280002" cy="792088"/>
          </a:xfrm>
          <a:prstGeom prst="wedgeRoundRectCallout">
            <a:avLst>
              <a:gd name="adj1" fmla="val 154903"/>
              <a:gd name="adj2" fmla="val 2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Re</a:t>
            </a:r>
            <a:r>
              <a:rPr lang="zh-CN" altLang="en-US" sz="1400" dirty="0"/>
              <a:t>的含量区分了合金的体系</a:t>
            </a:r>
          </a:p>
        </p:txBody>
      </p:sp>
      <p:sp>
        <p:nvSpPr>
          <p:cNvPr id="37" name="矩形 36">
            <a:extLst>
              <a:ext uri="{FF2B5EF4-FFF2-40B4-BE49-F238E27FC236}">
                <a16:creationId xmlns:a16="http://schemas.microsoft.com/office/drawing/2014/main" xmlns="" id="{76BEF4DE-1347-4C24-B26A-BB753D984088}"/>
              </a:ext>
            </a:extLst>
          </p:cNvPr>
          <p:cNvSpPr/>
          <p:nvPr/>
        </p:nvSpPr>
        <p:spPr>
          <a:xfrm>
            <a:off x="2694437" y="3545434"/>
            <a:ext cx="597768"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9" name="对话气泡: 椭圆形 48">
            <a:extLst>
              <a:ext uri="{FF2B5EF4-FFF2-40B4-BE49-F238E27FC236}">
                <a16:creationId xmlns:a16="http://schemas.microsoft.com/office/drawing/2014/main" xmlns="" id="{11C927AD-A328-4E22-A380-623FF8FFE01C}"/>
              </a:ext>
            </a:extLst>
          </p:cNvPr>
          <p:cNvSpPr/>
          <p:nvPr/>
        </p:nvSpPr>
        <p:spPr>
          <a:xfrm>
            <a:off x="7524984" y="5425968"/>
            <a:ext cx="1619016" cy="915414"/>
          </a:xfrm>
          <a:prstGeom prst="wedgeEllipseCallout">
            <a:avLst>
              <a:gd name="adj1" fmla="val -60933"/>
              <a:gd name="adj2" fmla="val 385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聚类划分出了不同的条件</a:t>
            </a:r>
          </a:p>
        </p:txBody>
      </p:sp>
      <p:sp>
        <p:nvSpPr>
          <p:cNvPr id="79" name="矩形 78">
            <a:extLst>
              <a:ext uri="{FF2B5EF4-FFF2-40B4-BE49-F238E27FC236}">
                <a16:creationId xmlns:a16="http://schemas.microsoft.com/office/drawing/2014/main" xmlns="" id="{F199CF99-3CFE-4400-84D7-D86865643DBA}"/>
              </a:ext>
            </a:extLst>
          </p:cNvPr>
          <p:cNvSpPr/>
          <p:nvPr/>
        </p:nvSpPr>
        <p:spPr>
          <a:xfrm>
            <a:off x="6158864" y="5234770"/>
            <a:ext cx="1281573" cy="166459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FAA51DA4-79FE-4D68-B011-3FB5C58FAD88}"/>
              </a:ext>
            </a:extLst>
          </p:cNvPr>
          <p:cNvSpPr txBox="1"/>
          <p:nvPr/>
        </p:nvSpPr>
        <p:spPr>
          <a:xfrm>
            <a:off x="213746" y="3664567"/>
            <a:ext cx="1356852" cy="307777"/>
          </a:xfrm>
          <a:prstGeom prst="rect">
            <a:avLst/>
          </a:prstGeom>
          <a:noFill/>
        </p:spPr>
        <p:txBody>
          <a:bodyPr wrap="square" rtlCol="0">
            <a:spAutoFit/>
          </a:bodyPr>
          <a:lstStyle/>
          <a:p>
            <a:r>
              <a:rPr lang="zh-CN" altLang="en-US" sz="1400" dirty="0"/>
              <a:t>聚类结果</a:t>
            </a:r>
          </a:p>
        </p:txBody>
      </p:sp>
      <p:sp>
        <p:nvSpPr>
          <p:cNvPr id="82" name="矩形: 圆角 81">
            <a:extLst>
              <a:ext uri="{FF2B5EF4-FFF2-40B4-BE49-F238E27FC236}">
                <a16:creationId xmlns:a16="http://schemas.microsoft.com/office/drawing/2014/main" xmlns="" id="{6F3D1AE2-1F7D-4BFB-80E2-60BA52A0FC05}"/>
              </a:ext>
            </a:extLst>
          </p:cNvPr>
          <p:cNvSpPr/>
          <p:nvPr/>
        </p:nvSpPr>
        <p:spPr>
          <a:xfrm>
            <a:off x="-10230" y="3578612"/>
            <a:ext cx="9091436" cy="32793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790337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07E061B9-E3E6-421F-AA8B-BB878E530A73}"/>
              </a:ext>
            </a:extLst>
          </p:cNvPr>
          <p:cNvSpPr/>
          <p:nvPr/>
        </p:nvSpPr>
        <p:spPr>
          <a:xfrm>
            <a:off x="127245" y="4742483"/>
            <a:ext cx="8805664" cy="19988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xmlns="" id="{7D1492E2-2931-4A35-9B52-324415F70FC1}"/>
              </a:ext>
            </a:extLst>
          </p:cNvPr>
          <p:cNvGraphicFramePr>
            <a:graphicFrameLocks noGrp="1"/>
          </p:cNvGraphicFramePr>
          <p:nvPr>
            <p:extLst>
              <p:ext uri="{D42A27DB-BD31-4B8C-83A1-F6EECF244321}">
                <p14:modId xmlns:p14="http://schemas.microsoft.com/office/powerpoint/2010/main" val="3889655907"/>
              </p:ext>
            </p:extLst>
          </p:nvPr>
        </p:nvGraphicFramePr>
        <p:xfrm>
          <a:off x="211088" y="4999936"/>
          <a:ext cx="6737180" cy="1295380"/>
        </p:xfrm>
        <a:graphic>
          <a:graphicData uri="http://schemas.openxmlformats.org/drawingml/2006/table">
            <a:tbl>
              <a:tblPr/>
              <a:tblGrid>
                <a:gridCol w="673718">
                  <a:extLst>
                    <a:ext uri="{9D8B030D-6E8A-4147-A177-3AD203B41FA5}">
                      <a16:colId xmlns:a16="http://schemas.microsoft.com/office/drawing/2014/main" xmlns="" val="3624412678"/>
                    </a:ext>
                  </a:extLst>
                </a:gridCol>
                <a:gridCol w="673718">
                  <a:extLst>
                    <a:ext uri="{9D8B030D-6E8A-4147-A177-3AD203B41FA5}">
                      <a16:colId xmlns:a16="http://schemas.microsoft.com/office/drawing/2014/main" xmlns="" val="3794694616"/>
                    </a:ext>
                  </a:extLst>
                </a:gridCol>
                <a:gridCol w="673718">
                  <a:extLst>
                    <a:ext uri="{9D8B030D-6E8A-4147-A177-3AD203B41FA5}">
                      <a16:colId xmlns:a16="http://schemas.microsoft.com/office/drawing/2014/main" xmlns="" val="1650696028"/>
                    </a:ext>
                  </a:extLst>
                </a:gridCol>
                <a:gridCol w="673718">
                  <a:extLst>
                    <a:ext uri="{9D8B030D-6E8A-4147-A177-3AD203B41FA5}">
                      <a16:colId xmlns:a16="http://schemas.microsoft.com/office/drawing/2014/main" xmlns="" val="1256582195"/>
                    </a:ext>
                  </a:extLst>
                </a:gridCol>
                <a:gridCol w="673718">
                  <a:extLst>
                    <a:ext uri="{9D8B030D-6E8A-4147-A177-3AD203B41FA5}">
                      <a16:colId xmlns:a16="http://schemas.microsoft.com/office/drawing/2014/main" xmlns="" val="944584932"/>
                    </a:ext>
                  </a:extLst>
                </a:gridCol>
                <a:gridCol w="673718">
                  <a:extLst>
                    <a:ext uri="{9D8B030D-6E8A-4147-A177-3AD203B41FA5}">
                      <a16:colId xmlns:a16="http://schemas.microsoft.com/office/drawing/2014/main" xmlns="" val="3476844594"/>
                    </a:ext>
                  </a:extLst>
                </a:gridCol>
                <a:gridCol w="673718">
                  <a:extLst>
                    <a:ext uri="{9D8B030D-6E8A-4147-A177-3AD203B41FA5}">
                      <a16:colId xmlns:a16="http://schemas.microsoft.com/office/drawing/2014/main" xmlns="" val="3973860335"/>
                    </a:ext>
                  </a:extLst>
                </a:gridCol>
                <a:gridCol w="673718">
                  <a:extLst>
                    <a:ext uri="{9D8B030D-6E8A-4147-A177-3AD203B41FA5}">
                      <a16:colId xmlns:a16="http://schemas.microsoft.com/office/drawing/2014/main" xmlns="" val="1757634808"/>
                    </a:ext>
                  </a:extLst>
                </a:gridCol>
                <a:gridCol w="673718">
                  <a:extLst>
                    <a:ext uri="{9D8B030D-6E8A-4147-A177-3AD203B41FA5}">
                      <a16:colId xmlns:a16="http://schemas.microsoft.com/office/drawing/2014/main" xmlns="" val="3004950045"/>
                    </a:ext>
                  </a:extLst>
                </a:gridCol>
                <a:gridCol w="673718">
                  <a:extLst>
                    <a:ext uri="{9D8B030D-6E8A-4147-A177-3AD203B41FA5}">
                      <a16:colId xmlns:a16="http://schemas.microsoft.com/office/drawing/2014/main" xmlns="" val="1139645173"/>
                    </a:ext>
                  </a:extLst>
                </a:gridCol>
              </a:tblGrid>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等线" panose="02010600030101010101" pitchFamily="2" charset="-122"/>
                          <a:ea typeface="等线" panose="02010600030101010101" pitchFamily="2" charset="-122"/>
                        </a:rPr>
                        <a:t>cluster_7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等线" panose="02010600030101010101" pitchFamily="2" charset="-122"/>
                          <a:ea typeface="等线" panose="02010600030101010101" pitchFamily="2" charset="-122"/>
                        </a:rPr>
                        <a:t>noCluster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4416139"/>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样本数量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等线" panose="02010600030101010101" pitchFamily="2" charset="-122"/>
                          <a:ea typeface="等线" panose="02010600030101010101" pitchFamily="2" charset="-122"/>
                        </a:rPr>
                        <a:t>276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3255318"/>
                  </a:ext>
                </a:extLst>
              </a:tr>
              <a:tr h="259076">
                <a:tc>
                  <a:txBody>
                    <a:bodyPr/>
                    <a:lstStyle/>
                    <a:p>
                      <a:pPr algn="ctr" fontAlgn="b"/>
                      <a:r>
                        <a:rPr lang="zh-CN" altLang="en-US" sz="1200" b="0" i="0" u="none" strike="noStrike" dirty="0">
                          <a:solidFill>
                            <a:schemeClr val="tx1"/>
                          </a:solidFill>
                          <a:effectLst/>
                          <a:latin typeface="等线" panose="02010600030101010101" pitchFamily="2" charset="-122"/>
                          <a:ea typeface="等线" panose="02010600030101010101" pitchFamily="2" charset="-122"/>
                          <a:hlinkClick r:id="rId3" action="ppaction://hlinksldjump"/>
                        </a:rPr>
                        <a:t>随机森林</a:t>
                      </a:r>
                      <a:endParaRPr lang="zh-CN" altLang="en-US" sz="12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altLang="zh-CN" sz="1050" b="0" i="0" u="none" strike="noStrike" dirty="0">
                          <a:solidFill>
                            <a:srgbClr val="006100"/>
                          </a:solidFill>
                          <a:effectLst/>
                          <a:latin typeface="等线" panose="02010600030101010101" pitchFamily="2" charset="-122"/>
                          <a:ea typeface="等线" panose="02010600030101010101" pitchFamily="2" charset="-122"/>
                        </a:rPr>
                        <a:t>0.0618228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0.062012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0.122721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0.047645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0.09534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0.031056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0.158204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01457"/>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支持向量</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0.0768798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0.036327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0.066191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0.143715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0.089363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0.049515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0.149752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0.087113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xmlns="" val="1271365654"/>
                  </a:ext>
                </a:extLst>
              </a:tr>
              <a:tr h="259076">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高斯过程</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0.0685664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6100"/>
                          </a:solidFill>
                          <a:effectLst/>
                          <a:latin typeface="等线" panose="02010600030101010101" pitchFamily="2" charset="-122"/>
                          <a:ea typeface="等线" panose="02010600030101010101" pitchFamily="2" charset="-122"/>
                        </a:rPr>
                        <a:t>0.031109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0.067761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0.13199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0.050945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0.096139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0.085567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等线" panose="02010600030101010101" pitchFamily="2" charset="-122"/>
                          <a:ea typeface="等线" panose="02010600030101010101" pitchFamily="2" charset="-122"/>
                        </a:rPr>
                        <a:t>0.153316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等线" panose="02010600030101010101" pitchFamily="2" charset="-122"/>
                          <a:ea typeface="等线" panose="02010600030101010101" pitchFamily="2" charset="-122"/>
                        </a:rPr>
                        <a:t>0.078415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69820198"/>
                  </a:ext>
                </a:extLst>
              </a:tr>
            </a:tbl>
          </a:graphicData>
        </a:graphic>
      </p:graphicFrame>
      <p:sp>
        <p:nvSpPr>
          <p:cNvPr id="6" name="矩形 5">
            <a:extLst>
              <a:ext uri="{FF2B5EF4-FFF2-40B4-BE49-F238E27FC236}">
                <a16:creationId xmlns:a16="http://schemas.microsoft.com/office/drawing/2014/main" xmlns="" id="{00DAD463-D534-4897-9EA7-760FA1DD3F09}"/>
              </a:ext>
            </a:extLst>
          </p:cNvPr>
          <p:cNvSpPr/>
          <p:nvPr/>
        </p:nvSpPr>
        <p:spPr>
          <a:xfrm>
            <a:off x="107504" y="836711"/>
            <a:ext cx="8819742" cy="3566222"/>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527F405-8E17-4545-9785-C8810E8CE9EA}"/>
                  </a:ext>
                </a:extLst>
              </p:cNvPr>
              <p:cNvSpPr txBox="1"/>
              <p:nvPr/>
            </p:nvSpPr>
            <p:spPr>
              <a:xfrm>
                <a:off x="3363808" y="6394764"/>
                <a:ext cx="2406492" cy="16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𝐴𝐸</m:t>
                      </m:r>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𝑥</m:t>
                          </m:r>
                        </m:e>
                        <m:sub>
                          <m:r>
                            <a:rPr lang="en-US" altLang="zh-CN" sz="1000" b="0" i="1" smtClean="0">
                              <a:latin typeface="Cambria Math" panose="02040503050406030204" pitchFamily="18" charset="0"/>
                            </a:rPr>
                            <m:t>𝑝𝑟𝑒𝑑𝑖𝑐𝑡</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8" name="文本框 7">
                <a:extLst>
                  <a:ext uri="{FF2B5EF4-FFF2-40B4-BE49-F238E27FC236}">
                    <a16:creationId xmlns:a16="http://schemas.microsoft.com/office/drawing/2014/main" id="{B527F405-8E17-4545-9785-C8810E8CE9EA}"/>
                  </a:ext>
                </a:extLst>
              </p:cNvPr>
              <p:cNvSpPr txBox="1">
                <a:spLocks noRot="1" noChangeAspect="1" noMove="1" noResize="1" noEditPoints="1" noAdjustHandles="1" noChangeArrowheads="1" noChangeShapeType="1" noTextEdit="1"/>
              </p:cNvSpPr>
              <p:nvPr/>
            </p:nvSpPr>
            <p:spPr>
              <a:xfrm>
                <a:off x="3363808" y="6394764"/>
                <a:ext cx="2406492" cy="165751"/>
              </a:xfrm>
              <a:prstGeom prst="rect">
                <a:avLst/>
              </a:prstGeom>
              <a:blipFill>
                <a:blip r:embed="rId4"/>
                <a:stretch>
                  <a:fillRect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0AD0991-3139-4E83-8F7A-5E0E5BC74C0B}"/>
                  </a:ext>
                </a:extLst>
              </p:cNvPr>
              <p:cNvSpPr txBox="1"/>
              <p:nvPr/>
            </p:nvSpPr>
            <p:spPr>
              <a:xfrm>
                <a:off x="2209635" y="6325373"/>
                <a:ext cx="1457918" cy="32207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𝑅𝐸</m:t>
                      </m:r>
                      <m:r>
                        <a:rPr lang="en-US" altLang="zh-CN" sz="1000" i="1">
                          <a:latin typeface="Cambria Math" panose="02040503050406030204" pitchFamily="18" charset="0"/>
                        </a:rPr>
                        <m:t>=</m:t>
                      </m:r>
                      <m:f>
                        <m:fPr>
                          <m:ctrlPr>
                            <a:rPr lang="en-US" altLang="zh-CN" sz="1000" i="1">
                              <a:latin typeface="Cambria Math" panose="02040503050406030204" pitchFamily="18" charset="0"/>
                            </a:rPr>
                          </m:ctrlPr>
                        </m:fPr>
                        <m:num>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m:t>
                              </m:r>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oMath>
                  </m:oMathPara>
                </a14:m>
                <a:endParaRPr lang="zh-CN" altLang="en-US" sz="1000" dirty="0"/>
              </a:p>
            </p:txBody>
          </p:sp>
        </mc:Choice>
        <mc:Fallback xmlns="">
          <p:sp>
            <p:nvSpPr>
              <p:cNvPr id="9" name="文本框 8">
                <a:extLst>
                  <a:ext uri="{FF2B5EF4-FFF2-40B4-BE49-F238E27FC236}">
                    <a16:creationId xmlns:a16="http://schemas.microsoft.com/office/drawing/2014/main" id="{10AD0991-3139-4E83-8F7A-5E0E5BC74C0B}"/>
                  </a:ext>
                </a:extLst>
              </p:cNvPr>
              <p:cNvSpPr txBox="1">
                <a:spLocks noRot="1" noChangeAspect="1" noMove="1" noResize="1" noEditPoints="1" noAdjustHandles="1" noChangeArrowheads="1" noChangeShapeType="1" noTextEdit="1"/>
              </p:cNvSpPr>
              <p:nvPr/>
            </p:nvSpPr>
            <p:spPr>
              <a:xfrm>
                <a:off x="2209635" y="6325373"/>
                <a:ext cx="1457918" cy="322076"/>
              </a:xfrm>
              <a:prstGeom prst="rect">
                <a:avLst/>
              </a:prstGeom>
              <a:blipFill>
                <a:blip r:embed="rId5"/>
                <a:stretch>
                  <a:fillRect t="-5769" b="-96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3D7A802-A172-4CB3-AA4B-DD34D9B870C6}"/>
                  </a:ext>
                </a:extLst>
              </p:cNvPr>
              <p:cNvSpPr txBox="1"/>
              <p:nvPr/>
            </p:nvSpPr>
            <p:spPr>
              <a:xfrm>
                <a:off x="143021" y="6338644"/>
                <a:ext cx="2341643" cy="3726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𝑀𝐴𝐸</m:t>
                      </m:r>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en-US" altLang="zh-CN" sz="1000" b="0" i="1" smtClean="0">
                              <a:latin typeface="Cambria Math" panose="02040503050406030204" pitchFamily="18" charset="0"/>
                            </a:rPr>
                            <m:t>1</m:t>
                          </m:r>
                        </m:num>
                        <m:den>
                          <m:r>
                            <a:rPr lang="en-US" altLang="zh-CN" sz="1000" b="0" i="1" smtClean="0">
                              <a:latin typeface="Cambria Math" panose="02040503050406030204" pitchFamily="18" charset="0"/>
                            </a:rPr>
                            <m:t>𝑁</m:t>
                          </m:r>
                        </m:den>
                      </m:f>
                      <m:nary>
                        <m:naryPr>
                          <m:chr m:val="∑"/>
                          <m:subHide m:val="on"/>
                          <m:supHide m:val="on"/>
                          <m:ctrlPr>
                            <a:rPr lang="en-US" altLang="zh-CN" sz="1000" b="0" i="1" smtClean="0">
                              <a:latin typeface="Cambria Math" panose="02040503050406030204" pitchFamily="18" charset="0"/>
                            </a:rPr>
                          </m:ctrlPr>
                        </m:naryPr>
                        <m:sub/>
                        <m:sup/>
                        <m:e>
                          <m:f>
                            <m:fPr>
                              <m:ctrlPr>
                                <a:rPr lang="en-US" altLang="zh-CN" sz="1000" i="1" smtClean="0">
                                  <a:latin typeface="Cambria Math" panose="02040503050406030204" pitchFamily="18" charset="0"/>
                                </a:rPr>
                              </m:ctrlPr>
                            </m:fPr>
                            <m:num>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r>
                                <a:rPr lang="en-US" altLang="zh-CN" sz="1000" i="1">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i="1">
                                      <a:latin typeface="Cambria Math" panose="02040503050406030204" pitchFamily="18" charset="0"/>
                                    </a:rPr>
                                    <m:t>𝑝𝑟𝑒𝑑𝑖𝑐𝑡</m:t>
                                  </m:r>
                                </m:sub>
                              </m:sSub>
                              <m:r>
                                <a:rPr lang="en-US" altLang="zh-CN" sz="1000" b="0" i="1" smtClean="0">
                                  <a:latin typeface="Cambria Math" panose="02040503050406030204" pitchFamily="18" charset="0"/>
                                </a:rPr>
                                <m:t>|</m:t>
                              </m:r>
                            </m:num>
                            <m:den>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𝑥</m:t>
                                  </m:r>
                                </m:e>
                                <m:sub>
                                  <m:r>
                                    <a:rPr lang="en-US" altLang="zh-CN" sz="1000" b="0" i="1" smtClean="0">
                                      <a:latin typeface="Cambria Math" panose="02040503050406030204" pitchFamily="18" charset="0"/>
                                    </a:rPr>
                                    <m:t>𝑟𝑒𝑎𝑙</m:t>
                                  </m:r>
                                </m:sub>
                              </m:sSub>
                            </m:den>
                          </m:f>
                        </m:e>
                      </m:nary>
                    </m:oMath>
                  </m:oMathPara>
                </a14:m>
                <a:endParaRPr lang="zh-CN" altLang="en-US" sz="1000" dirty="0"/>
              </a:p>
            </p:txBody>
          </p:sp>
        </mc:Choice>
        <mc:Fallback xmlns="">
          <p:sp>
            <p:nvSpPr>
              <p:cNvPr id="10" name="文本框 9">
                <a:extLst>
                  <a:ext uri="{FF2B5EF4-FFF2-40B4-BE49-F238E27FC236}">
                    <a16:creationId xmlns:a16="http://schemas.microsoft.com/office/drawing/2014/main" id="{A3D7A802-A172-4CB3-AA4B-DD34D9B870C6}"/>
                  </a:ext>
                </a:extLst>
              </p:cNvPr>
              <p:cNvSpPr txBox="1">
                <a:spLocks noRot="1" noChangeAspect="1" noMove="1" noResize="1" noEditPoints="1" noAdjustHandles="1" noChangeArrowheads="1" noChangeShapeType="1" noTextEdit="1"/>
              </p:cNvSpPr>
              <p:nvPr/>
            </p:nvSpPr>
            <p:spPr>
              <a:xfrm>
                <a:off x="143021" y="6338644"/>
                <a:ext cx="2341643" cy="372666"/>
              </a:xfrm>
              <a:prstGeom prst="rect">
                <a:avLst/>
              </a:prstGeom>
              <a:blipFill>
                <a:blip r:embed="rId6"/>
                <a:stretch>
                  <a:fillRect t="-152459" b="-208197"/>
                </a:stretch>
              </a:blipFill>
              <a:ln>
                <a:noFill/>
              </a:ln>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xmlns="" id="{035CFDBA-E9AF-41DF-8F5E-CCCFD5A6FAC0}"/>
              </a:ext>
            </a:extLst>
          </p:cNvPr>
          <p:cNvGraphicFramePr>
            <a:graphicFrameLocks noGrp="1"/>
          </p:cNvGraphicFramePr>
          <p:nvPr>
            <p:extLst/>
          </p:nvPr>
        </p:nvGraphicFramePr>
        <p:xfrm>
          <a:off x="7103638" y="5005560"/>
          <a:ext cx="1663182" cy="662940"/>
        </p:xfrm>
        <a:graphic>
          <a:graphicData uri="http://schemas.openxmlformats.org/drawingml/2006/table">
            <a:tbl>
              <a:tblPr>
                <a:tableStyleId>{BC89EF96-8CEA-46FF-86C4-4CE0E7609802}</a:tableStyleId>
              </a:tblPr>
              <a:tblGrid>
                <a:gridCol w="831591">
                  <a:extLst>
                    <a:ext uri="{9D8B030D-6E8A-4147-A177-3AD203B41FA5}">
                      <a16:colId xmlns:a16="http://schemas.microsoft.com/office/drawing/2014/main" xmlns="" val="430543433"/>
                    </a:ext>
                  </a:extLst>
                </a:gridCol>
                <a:gridCol w="831591">
                  <a:extLst>
                    <a:ext uri="{9D8B030D-6E8A-4147-A177-3AD203B41FA5}">
                      <a16:colId xmlns:a16="http://schemas.microsoft.com/office/drawing/2014/main" xmlns="" val="2912302152"/>
                    </a:ext>
                  </a:extLst>
                </a:gridCol>
              </a:tblGrid>
              <a:tr h="175260">
                <a:tc>
                  <a:txBody>
                    <a:bodyPr/>
                    <a:lstStyle/>
                    <a:p>
                      <a:pPr algn="l" fontAlgn="b"/>
                      <a:r>
                        <a:rPr lang="zh-CN" altLang="en-US" sz="1400" u="none" strike="noStrike">
                          <a:effectLst/>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l" fontAlgn="b"/>
                      <a:r>
                        <a:rPr lang="en-US" sz="1400" u="none" strike="noStrike">
                          <a:effectLst/>
                        </a:rPr>
                        <a:t>MAE</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1637262173"/>
                  </a:ext>
                </a:extLst>
              </a:tr>
              <a:tr h="175260">
                <a:tc>
                  <a:txBody>
                    <a:bodyPr/>
                    <a:lstStyle/>
                    <a:p>
                      <a:pPr algn="l" fontAlgn="b"/>
                      <a:r>
                        <a:rPr lang="en-US" sz="1400" u="none" strike="noStrike">
                          <a:effectLst/>
                        </a:rPr>
                        <a:t>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0.064618</a:t>
                      </a:r>
                    </a:p>
                  </a:txBody>
                  <a:tcPr marL="7620" marR="7620" marT="7620" marB="0" anchor="b"/>
                </a:tc>
                <a:extLst>
                  <a:ext uri="{0D108BD9-81ED-4DB2-BD59-A6C34878D82A}">
                    <a16:rowId xmlns:a16="http://schemas.microsoft.com/office/drawing/2014/main" xmlns="" val="460753390"/>
                  </a:ext>
                </a:extLst>
              </a:tr>
              <a:tr h="175260">
                <a:tc>
                  <a:txBody>
                    <a:bodyPr/>
                    <a:lstStyle/>
                    <a:p>
                      <a:pPr algn="l" fontAlgn="b"/>
                      <a:r>
                        <a:rPr lang="en-US" sz="1400" u="none" strike="noStrike">
                          <a:effectLst/>
                        </a:rPr>
                        <a:t>noCluster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0.076207</a:t>
                      </a:r>
                    </a:p>
                  </a:txBody>
                  <a:tcPr marL="7620" marR="7620" marT="7620" marB="0" anchor="b"/>
                </a:tc>
                <a:extLst>
                  <a:ext uri="{0D108BD9-81ED-4DB2-BD59-A6C34878D82A}">
                    <a16:rowId xmlns:a16="http://schemas.microsoft.com/office/drawing/2014/main" xmlns="" val="3941863361"/>
                  </a:ext>
                </a:extLst>
              </a:tr>
            </a:tbl>
          </a:graphicData>
        </a:graphic>
      </p:graphicFrame>
      <p:sp>
        <p:nvSpPr>
          <p:cNvPr id="19" name="文本框 18">
            <a:extLst>
              <a:ext uri="{FF2B5EF4-FFF2-40B4-BE49-F238E27FC236}">
                <a16:creationId xmlns:a16="http://schemas.microsoft.com/office/drawing/2014/main" xmlns="" id="{8A9E2795-6D73-490E-9F11-6C5C25421859}"/>
              </a:ext>
            </a:extLst>
          </p:cNvPr>
          <p:cNvSpPr txBox="1"/>
          <p:nvPr/>
        </p:nvSpPr>
        <p:spPr>
          <a:xfrm>
            <a:off x="143021" y="4733908"/>
            <a:ext cx="7220527" cy="307777"/>
          </a:xfrm>
          <a:prstGeom prst="rect">
            <a:avLst/>
          </a:prstGeom>
          <a:noFill/>
        </p:spPr>
        <p:txBody>
          <a:bodyPr wrap="square" rtlCol="0">
            <a:spAutoFit/>
          </a:bodyPr>
          <a:lstStyle/>
          <a:p>
            <a:r>
              <a:rPr lang="zh-CN" altLang="en-US" sz="1400" dirty="0"/>
              <a:t>误差对比</a:t>
            </a:r>
          </a:p>
        </p:txBody>
      </p:sp>
      <p:sp>
        <p:nvSpPr>
          <p:cNvPr id="20" name="文本框 19">
            <a:extLst>
              <a:ext uri="{FF2B5EF4-FFF2-40B4-BE49-F238E27FC236}">
                <a16:creationId xmlns:a16="http://schemas.microsoft.com/office/drawing/2014/main" xmlns="" id="{90F37497-44E9-4F2C-892F-88E4DBD2E9BB}"/>
              </a:ext>
            </a:extLst>
          </p:cNvPr>
          <p:cNvSpPr txBox="1"/>
          <p:nvPr/>
        </p:nvSpPr>
        <p:spPr>
          <a:xfrm>
            <a:off x="230832" y="1055104"/>
            <a:ext cx="7220527" cy="307777"/>
          </a:xfrm>
          <a:prstGeom prst="rect">
            <a:avLst/>
          </a:prstGeom>
          <a:noFill/>
        </p:spPr>
        <p:txBody>
          <a:bodyPr wrap="square" rtlCol="0">
            <a:spAutoFit/>
          </a:bodyPr>
          <a:lstStyle/>
          <a:p>
            <a:r>
              <a:rPr lang="zh-CN" altLang="en-US" sz="1400" dirty="0"/>
              <a:t>实验结果</a:t>
            </a:r>
          </a:p>
        </p:txBody>
      </p:sp>
      <p:sp>
        <p:nvSpPr>
          <p:cNvPr id="21" name="标题 1">
            <a:extLst>
              <a:ext uri="{FF2B5EF4-FFF2-40B4-BE49-F238E27FC236}">
                <a16:creationId xmlns:a16="http://schemas.microsoft.com/office/drawing/2014/main" xmlns="" id="{B1BD82D9-F1B2-44C9-8274-D504E68E7D67}"/>
              </a:ext>
            </a:extLst>
          </p:cNvPr>
          <p:cNvSpPr txBox="1">
            <a:spLocks/>
          </p:cNvSpPr>
          <p:nvPr/>
        </p:nvSpPr>
        <p:spPr>
          <a:xfrm>
            <a:off x="860483" y="-60884"/>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smtClean="0">
                <a:solidFill>
                  <a:srgbClr val="FF0000"/>
                </a:solidFill>
              </a:rPr>
              <a:t>基</a:t>
            </a:r>
            <a:r>
              <a:rPr lang="zh-CN" altLang="en-US" sz="2000" dirty="0">
                <a:solidFill>
                  <a:srgbClr val="FF0000"/>
                </a:solidFill>
              </a:rPr>
              <a:t>于聚类的最优回归集成学习预测蠕变寿命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方法对比及结果分析</a:t>
            </a:r>
          </a:p>
        </p:txBody>
      </p:sp>
      <p:pic>
        <p:nvPicPr>
          <p:cNvPr id="40" name="图片 39">
            <a:extLst>
              <a:ext uri="{FF2B5EF4-FFF2-40B4-BE49-F238E27FC236}">
                <a16:creationId xmlns:a16="http://schemas.microsoft.com/office/drawing/2014/main" xmlns="" id="{18AAF819-3417-41A5-A87F-4C6F87AD82C4}"/>
              </a:ext>
            </a:extLst>
          </p:cNvPr>
          <p:cNvPicPr>
            <a:picLocks noChangeAspect="1"/>
          </p:cNvPicPr>
          <p:nvPr/>
        </p:nvPicPr>
        <p:blipFill>
          <a:blip r:embed="rId7"/>
          <a:stretch>
            <a:fillRect/>
          </a:stretch>
        </p:blipFill>
        <p:spPr>
          <a:xfrm>
            <a:off x="216754" y="1512942"/>
            <a:ext cx="4188016" cy="2475485"/>
          </a:xfrm>
          <a:prstGeom prst="rect">
            <a:avLst/>
          </a:prstGeom>
          <a:ln>
            <a:solidFill>
              <a:srgbClr val="00B0F0"/>
            </a:solidFill>
          </a:ln>
        </p:spPr>
      </p:pic>
      <p:pic>
        <p:nvPicPr>
          <p:cNvPr id="41" name="图片 40">
            <a:extLst>
              <a:ext uri="{FF2B5EF4-FFF2-40B4-BE49-F238E27FC236}">
                <a16:creationId xmlns:a16="http://schemas.microsoft.com/office/drawing/2014/main" xmlns="" id="{DB9EFC85-A4E8-41EC-8F32-E34B29B016E2}"/>
              </a:ext>
            </a:extLst>
          </p:cNvPr>
          <p:cNvPicPr>
            <a:picLocks noChangeAspect="1"/>
          </p:cNvPicPr>
          <p:nvPr/>
        </p:nvPicPr>
        <p:blipFill>
          <a:blip r:embed="rId8"/>
          <a:stretch>
            <a:fillRect/>
          </a:stretch>
        </p:blipFill>
        <p:spPr>
          <a:xfrm>
            <a:off x="4446718" y="1512941"/>
            <a:ext cx="4424501" cy="2475485"/>
          </a:xfrm>
          <a:prstGeom prst="rect">
            <a:avLst/>
          </a:prstGeom>
          <a:ln>
            <a:solidFill>
              <a:srgbClr val="00B0F0"/>
            </a:solidFill>
          </a:ln>
        </p:spPr>
      </p:pic>
      <p:graphicFrame>
        <p:nvGraphicFramePr>
          <p:cNvPr id="28" name="表格 27">
            <a:extLst>
              <a:ext uri="{FF2B5EF4-FFF2-40B4-BE49-F238E27FC236}">
                <a16:creationId xmlns:a16="http://schemas.microsoft.com/office/drawing/2014/main" xmlns="" id="{7CF6FFEA-883E-4CC1-B78E-F8CFE8A5971E}"/>
              </a:ext>
            </a:extLst>
          </p:cNvPr>
          <p:cNvGraphicFramePr>
            <a:graphicFrameLocks noGrp="1"/>
          </p:cNvGraphicFramePr>
          <p:nvPr>
            <p:extLst/>
          </p:nvPr>
        </p:nvGraphicFramePr>
        <p:xfrm>
          <a:off x="4446717" y="835514"/>
          <a:ext cx="4424500" cy="3314700"/>
        </p:xfrm>
        <a:graphic>
          <a:graphicData uri="http://schemas.openxmlformats.org/drawingml/2006/table">
            <a:tbl>
              <a:tblPr/>
              <a:tblGrid>
                <a:gridCol w="1106125">
                  <a:extLst>
                    <a:ext uri="{9D8B030D-6E8A-4147-A177-3AD203B41FA5}">
                      <a16:colId xmlns:a16="http://schemas.microsoft.com/office/drawing/2014/main" xmlns="" val="2843517915"/>
                    </a:ext>
                  </a:extLst>
                </a:gridCol>
                <a:gridCol w="1106125">
                  <a:extLst>
                    <a:ext uri="{9D8B030D-6E8A-4147-A177-3AD203B41FA5}">
                      <a16:colId xmlns:a16="http://schemas.microsoft.com/office/drawing/2014/main" xmlns="" val="1352107238"/>
                    </a:ext>
                  </a:extLst>
                </a:gridCol>
                <a:gridCol w="1106125">
                  <a:extLst>
                    <a:ext uri="{9D8B030D-6E8A-4147-A177-3AD203B41FA5}">
                      <a16:colId xmlns:a16="http://schemas.microsoft.com/office/drawing/2014/main" xmlns="" val="2992817919"/>
                    </a:ext>
                  </a:extLst>
                </a:gridCol>
                <a:gridCol w="1106125">
                  <a:extLst>
                    <a:ext uri="{9D8B030D-6E8A-4147-A177-3AD203B41FA5}">
                      <a16:colId xmlns:a16="http://schemas.microsoft.com/office/drawing/2014/main" xmlns="" val="2276757643"/>
                    </a:ext>
                  </a:extLst>
                </a:gridCol>
              </a:tblGrid>
              <a:tr h="201068">
                <a:tc gridSpan="4">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部分样本非聚类结果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MAE=0.08</a:t>
                      </a:r>
                      <a:r>
                        <a:rPr lang="en-US" altLang="zh-CN" sz="1400" b="1" i="0" u="none" strike="noStrike" dirty="0">
                          <a:solidFill>
                            <a:srgbClr val="000000"/>
                          </a:solidFill>
                          <a:effectLst/>
                          <a:latin typeface="等线" panose="02010600030101010101" pitchFamily="2" charset="-122"/>
                          <a:ea typeface="等线" panose="02010600030101010101" pitchFamily="2" charset="-122"/>
                        </a:rPr>
                        <a:t>8</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356060516"/>
                  </a:ext>
                </a:extLst>
              </a:tr>
              <a:tr h="201068">
                <a:tc>
                  <a:txBody>
                    <a:bodyPr/>
                    <a:lstStyle/>
                    <a:p>
                      <a:pPr algn="ctr" fontAlgn="b"/>
                      <a:r>
                        <a:rPr lang="en-US" sz="1400" b="1" i="0" u="none" strike="noStrike" dirty="0">
                          <a:solidFill>
                            <a:srgbClr val="000000"/>
                          </a:solidFill>
                          <a:effectLst/>
                          <a:latin typeface="等线" panose="02010600030101010101" pitchFamily="2" charset="-122"/>
                          <a:ea typeface="等线" panose="02010600030101010101" pitchFamily="2" charset="-122"/>
                        </a:rPr>
                        <a:t>Real</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RE_n</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3285277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4.70048</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4.428126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0.272355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0.057942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098372171"/>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4.619413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0.10886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0.023023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089883615"/>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4.327803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0.402236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0.085039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428581602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4.388802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0.350025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chemeClr val="bg2">
                              <a:lumMod val="75000"/>
                            </a:schemeClr>
                          </a:solidFill>
                          <a:effectLst/>
                          <a:latin typeface="等线" panose="02010600030101010101" pitchFamily="2" charset="-122"/>
                          <a:ea typeface="等线" panose="02010600030101010101" pitchFamily="2" charset="-122"/>
                        </a:rPr>
                        <a:t>0.073863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76960320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5.652942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0.91237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0.192459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855555859"/>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4.694555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0.054716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0.011521</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314153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4.417884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0.36208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0.075749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295371107"/>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4.380474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0.400328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0.083737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35432412"/>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4.563072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0.222751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0.046544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45318978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4.235677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0.563414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0.1174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003048653"/>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4.247004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0.593238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0.122564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770333124"/>
                  </a:ext>
                </a:extLst>
              </a:tr>
              <a:tr h="196263">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4.30728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0.589066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0.120307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1511760621"/>
                  </a:ext>
                </a:extLst>
              </a:tr>
              <a:tr h="201068">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4.235865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0.728377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CN" sz="1400" b="0" i="0" u="none" strike="noStrike" dirty="0">
                          <a:solidFill>
                            <a:schemeClr val="bg2">
                              <a:lumMod val="75000"/>
                            </a:schemeClr>
                          </a:solidFill>
                          <a:effectLst/>
                          <a:latin typeface="等线" panose="02010600030101010101" pitchFamily="2" charset="-122"/>
                          <a:ea typeface="等线" panose="02010600030101010101" pitchFamily="2" charset="-122"/>
                        </a:rPr>
                        <a:t>0.146725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xmlns="" val="2513407967"/>
                  </a:ext>
                </a:extLst>
              </a:tr>
            </a:tbl>
          </a:graphicData>
        </a:graphic>
      </p:graphicFrame>
      <p:graphicFrame>
        <p:nvGraphicFramePr>
          <p:cNvPr id="24" name="表格 23">
            <a:extLst>
              <a:ext uri="{FF2B5EF4-FFF2-40B4-BE49-F238E27FC236}">
                <a16:creationId xmlns:a16="http://schemas.microsoft.com/office/drawing/2014/main" xmlns="" id="{F3632E3A-F761-4DF2-B8CA-338BA54854A8}"/>
              </a:ext>
            </a:extLst>
          </p:cNvPr>
          <p:cNvGraphicFramePr>
            <a:graphicFrameLocks noGrp="1"/>
          </p:cNvGraphicFramePr>
          <p:nvPr>
            <p:extLst/>
          </p:nvPr>
        </p:nvGraphicFramePr>
        <p:xfrm>
          <a:off x="129244" y="835514"/>
          <a:ext cx="4296500" cy="3314700"/>
        </p:xfrm>
        <a:graphic>
          <a:graphicData uri="http://schemas.openxmlformats.org/drawingml/2006/table">
            <a:tbl>
              <a:tblPr/>
              <a:tblGrid>
                <a:gridCol w="859300">
                  <a:extLst>
                    <a:ext uri="{9D8B030D-6E8A-4147-A177-3AD203B41FA5}">
                      <a16:colId xmlns:a16="http://schemas.microsoft.com/office/drawing/2014/main" xmlns="" val="2879748889"/>
                    </a:ext>
                  </a:extLst>
                </a:gridCol>
                <a:gridCol w="859300">
                  <a:extLst>
                    <a:ext uri="{9D8B030D-6E8A-4147-A177-3AD203B41FA5}">
                      <a16:colId xmlns:a16="http://schemas.microsoft.com/office/drawing/2014/main" xmlns="" val="1651803275"/>
                    </a:ext>
                  </a:extLst>
                </a:gridCol>
                <a:gridCol w="859300">
                  <a:extLst>
                    <a:ext uri="{9D8B030D-6E8A-4147-A177-3AD203B41FA5}">
                      <a16:colId xmlns:a16="http://schemas.microsoft.com/office/drawing/2014/main" xmlns="" val="3696322414"/>
                    </a:ext>
                  </a:extLst>
                </a:gridCol>
                <a:gridCol w="859300">
                  <a:extLst>
                    <a:ext uri="{9D8B030D-6E8A-4147-A177-3AD203B41FA5}">
                      <a16:colId xmlns:a16="http://schemas.microsoft.com/office/drawing/2014/main" xmlns="" val="1588583447"/>
                    </a:ext>
                  </a:extLst>
                </a:gridCol>
                <a:gridCol w="859300">
                  <a:extLst>
                    <a:ext uri="{9D8B030D-6E8A-4147-A177-3AD203B41FA5}">
                      <a16:colId xmlns:a16="http://schemas.microsoft.com/office/drawing/2014/main" xmlns="" val="4286172271"/>
                    </a:ext>
                  </a:extLst>
                </a:gridCol>
              </a:tblGrid>
              <a:tr h="202462">
                <a:tc gridSpan="5">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部分样本聚类结果</a:t>
                      </a:r>
                      <a:r>
                        <a:rPr lang="en-US" altLang="zh-CN" sz="1400" b="1" i="0" u="none" strike="noStrike" dirty="0">
                          <a:solidFill>
                            <a:srgbClr val="000000"/>
                          </a:solidFill>
                          <a:effectLst/>
                          <a:latin typeface="等线" panose="02010600030101010101" pitchFamily="2" charset="-122"/>
                          <a:ea typeface="等线" panose="02010600030101010101" pitchFamily="2" charset="-122"/>
                        </a:rPr>
                        <a:t>(</a:t>
                      </a:r>
                      <a:r>
                        <a:rPr lang="en-US" sz="1400" b="1" i="0" u="none" strike="noStrike" dirty="0">
                          <a:solidFill>
                            <a:srgbClr val="000000"/>
                          </a:solidFill>
                          <a:effectLst/>
                          <a:latin typeface="等线" panose="02010600030101010101" pitchFamily="2" charset="-122"/>
                          <a:ea typeface="等线" panose="02010600030101010101" pitchFamily="2" charset="-122"/>
                        </a:rPr>
                        <a:t>MAE=0.07</a:t>
                      </a:r>
                      <a:r>
                        <a:rPr lang="en-US" altLang="zh-CN" sz="1400" b="1" i="0" u="none" strike="noStrike" dirty="0">
                          <a:solidFill>
                            <a:srgbClr val="000000"/>
                          </a:solidFill>
                          <a:effectLst/>
                          <a:latin typeface="等线" panose="02010600030101010101" pitchFamily="2" charset="-122"/>
                          <a:ea typeface="等线" panose="02010600030101010101" pitchFamily="2" charset="-122"/>
                        </a:rPr>
                        <a:t>6</a:t>
                      </a:r>
                      <a:r>
                        <a:rPr lang="en-US" sz="1400" b="1" i="0" u="none" strike="noStrike" dirty="0">
                          <a:solidFill>
                            <a:srgbClr val="000000"/>
                          </a:solidFill>
                          <a:effectLst/>
                          <a:latin typeface="等线" panose="02010600030101010101" pitchFamily="2" charset="-122"/>
                          <a:ea typeface="等线" panose="02010600030101010101" pitchFamily="2" charset="-122"/>
                        </a:rPr>
                        <a:t>)</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24714992"/>
                  </a:ext>
                </a:extLst>
              </a:tr>
              <a:tr h="202462">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聚类类别</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Real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Predict_c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a:solidFill>
                            <a:srgbClr val="000000"/>
                          </a:solidFill>
                          <a:effectLst/>
                          <a:latin typeface="等线" panose="02010600030101010101" pitchFamily="2" charset="-122"/>
                          <a:ea typeface="等线" panose="02010600030101010101" pitchFamily="2" charset="-122"/>
                        </a:rPr>
                        <a:t>AE_c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err="1">
                          <a:solidFill>
                            <a:srgbClr val="000000"/>
                          </a:solidFill>
                          <a:effectLst/>
                          <a:latin typeface="等线" panose="02010600030101010101" pitchFamily="2" charset="-122"/>
                          <a:ea typeface="等线" panose="02010600030101010101" pitchFamily="2" charset="-122"/>
                        </a:rPr>
                        <a:t>RE_c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26843135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4.70048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4.548324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0.152157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0.03237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2959831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4.728272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4.467424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0.260849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0.055168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157682470"/>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4.730039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4.329928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0.400112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0.084589</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62424209"/>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4.738827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4.82638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0.08755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0.018476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18669114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4.254225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0.48635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0.102593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41196017"/>
                  </a:ext>
                </a:extLst>
              </a:tr>
              <a:tr h="194026">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4.749271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4.391292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0.357978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0.075375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3465250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4.779963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4.435264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0.344699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0.072113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6149294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4.780803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4.404914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0.375889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0.078625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4041845437"/>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4.785824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4.301287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0.484536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0.101244</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505429151"/>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4.799091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4.351214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0.447877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0.093325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567562325"/>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4.840242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4.026177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0.814065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0.168187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3881894396"/>
                  </a:ext>
                </a:extLst>
              </a:tr>
              <a:tr h="194026">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4.896346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5.28498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0.38863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6100"/>
                          </a:solidFill>
                          <a:effectLst/>
                          <a:latin typeface="等线" panose="02010600030101010101" pitchFamily="2" charset="-122"/>
                          <a:ea typeface="等线" panose="02010600030101010101" pitchFamily="2" charset="-122"/>
                        </a:rPr>
                        <a:t>0.079372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2482394830"/>
                  </a:ext>
                </a:extLst>
              </a:tr>
              <a:tr h="202462">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4.964242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a:solidFill>
                            <a:srgbClr val="000000"/>
                          </a:solidFill>
                          <a:effectLst/>
                          <a:latin typeface="等线" panose="02010600030101010101" pitchFamily="2" charset="-122"/>
                          <a:ea typeface="等线" panose="02010600030101010101" pitchFamily="2" charset="-122"/>
                        </a:rPr>
                        <a:t>4.803477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0000"/>
                          </a:solidFill>
                          <a:effectLst/>
                          <a:latin typeface="等线" panose="02010600030101010101" pitchFamily="2" charset="-122"/>
                          <a:ea typeface="等线" panose="02010600030101010101" pitchFamily="2" charset="-122"/>
                        </a:rPr>
                        <a:t>0.160765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1400" b="0" i="0" u="none" strike="noStrike" dirty="0">
                          <a:solidFill>
                            <a:srgbClr val="006100"/>
                          </a:solidFill>
                          <a:effectLst/>
                          <a:latin typeface="等线" panose="02010600030101010101" pitchFamily="2" charset="-122"/>
                          <a:ea typeface="等线" panose="02010600030101010101" pitchFamily="2" charset="-122"/>
                        </a:rPr>
                        <a:t>0.032385</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508044717"/>
                  </a:ext>
                </a:extLst>
              </a:tr>
            </a:tbl>
          </a:graphicData>
        </a:graphic>
      </p:graphicFrame>
      <p:grpSp>
        <p:nvGrpSpPr>
          <p:cNvPr id="42" name="组合 41">
            <a:extLst>
              <a:ext uri="{FF2B5EF4-FFF2-40B4-BE49-F238E27FC236}">
                <a16:creationId xmlns:a16="http://schemas.microsoft.com/office/drawing/2014/main" xmlns="" id="{B1FFCB5B-5F80-446B-B96C-30EA19975F1C}"/>
              </a:ext>
            </a:extLst>
          </p:cNvPr>
          <p:cNvGrpSpPr/>
          <p:nvPr/>
        </p:nvGrpSpPr>
        <p:grpSpPr>
          <a:xfrm>
            <a:off x="126634" y="1489396"/>
            <a:ext cx="8909862" cy="2826306"/>
            <a:chOff x="7604576" y="2315651"/>
            <a:chExt cx="8909862" cy="2509231"/>
          </a:xfrm>
        </p:grpSpPr>
        <p:sp>
          <p:nvSpPr>
            <p:cNvPr id="16" name="矩形 15">
              <a:extLst>
                <a:ext uri="{FF2B5EF4-FFF2-40B4-BE49-F238E27FC236}">
                  <a16:creationId xmlns:a16="http://schemas.microsoft.com/office/drawing/2014/main" xmlns="" id="{084B6340-BE92-40DF-AA52-BF7BDE6E645D}"/>
                </a:ext>
              </a:extLst>
            </p:cNvPr>
            <p:cNvSpPr/>
            <p:nvPr/>
          </p:nvSpPr>
          <p:spPr>
            <a:xfrm>
              <a:off x="7604576" y="2345434"/>
              <a:ext cx="8805664" cy="232726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xmlns="" id="{76ED6396-2D9E-4674-BC27-7F09D87B0755}"/>
                </a:ext>
              </a:extLst>
            </p:cNvPr>
            <p:cNvSpPr txBox="1"/>
            <p:nvPr/>
          </p:nvSpPr>
          <p:spPr>
            <a:xfrm>
              <a:off x="7812360" y="2315651"/>
              <a:ext cx="8702078" cy="2509231"/>
            </a:xfrm>
            <a:prstGeom prst="roundRect">
              <a:avLst/>
            </a:prstGeom>
            <a:noFill/>
          </p:spPr>
          <p:txBody>
            <a:bodyPr wrap="square" rtlCol="0">
              <a:spAutoFit/>
            </a:bodyPr>
            <a:lstStyle/>
            <a:p>
              <a:r>
                <a:rPr lang="zh-CN" altLang="en-US" sz="2000" b="1" dirty="0"/>
                <a:t>结论分析</a:t>
              </a:r>
              <a:endParaRPr lang="en-US" altLang="zh-CN" sz="2000" b="1" dirty="0"/>
            </a:p>
            <a:p>
              <a:r>
                <a:rPr lang="zh-CN" altLang="en-US" sz="1400" b="1" dirty="0"/>
                <a:t>优点</a:t>
              </a:r>
              <a:endParaRPr lang="en-US" altLang="zh-CN" sz="1400" b="1" dirty="0"/>
            </a:p>
            <a:p>
              <a:r>
                <a:rPr lang="zh-CN" altLang="en-US" sz="1400" dirty="0"/>
                <a:t>基于聚类的最优回归集成学习模型确实</a:t>
              </a:r>
              <a:r>
                <a:rPr lang="zh-CN" altLang="en-US" sz="1400" b="1" dirty="0"/>
                <a:t>能够有效的提升整体的预测的准确度</a:t>
              </a:r>
              <a:r>
                <a:rPr lang="zh-CN" altLang="en-US" sz="1400" dirty="0"/>
                <a:t>，</a:t>
              </a:r>
              <a:r>
                <a:rPr lang="zh-CN" altLang="zh-CN" sz="1400" kern="100" dirty="0">
                  <a:latin typeface="Times New Roman" panose="02020603050405020304" pitchFamily="18" charset="0"/>
                  <a:cs typeface="Times New Roman" panose="02020603050405020304" pitchFamily="18" charset="0"/>
                </a:rPr>
                <a:t>证明了利用相适应的模型去描述不同体系的合金蠕变机制的思路具有更高的适用性。</a:t>
              </a:r>
              <a:endParaRPr lang="en-US" altLang="zh-CN" sz="1400" kern="100" dirty="0">
                <a:latin typeface="Times New Roman" panose="02020603050405020304" pitchFamily="18" charset="0"/>
                <a:cs typeface="Times New Roman" panose="02020603050405020304" pitchFamily="18" charset="0"/>
              </a:endParaRPr>
            </a:p>
            <a:p>
              <a:r>
                <a:rPr lang="zh-CN" altLang="en-US" sz="1400" b="1" kern="100" dirty="0">
                  <a:latin typeface="Times New Roman" panose="02020603050405020304" pitchFamily="18" charset="0"/>
                  <a:cs typeface="Times New Roman" panose="02020603050405020304" pitchFamily="18" charset="0"/>
                </a:rPr>
                <a:t>缺点与展望</a:t>
              </a:r>
              <a:endParaRPr lang="en-US" altLang="zh-CN" sz="1400" b="1" kern="100" dirty="0">
                <a:latin typeface="Times New Roman" panose="02020603050405020304" pitchFamily="18" charset="0"/>
                <a:cs typeface="Times New Roman" panose="02020603050405020304" pitchFamily="18" charset="0"/>
              </a:endParaRPr>
            </a:p>
            <a:p>
              <a:r>
                <a:rPr lang="zh-CN" altLang="en-US" sz="1400" b="1" dirty="0"/>
                <a:t>第一点：</a:t>
              </a:r>
              <a:r>
                <a:rPr lang="zh-CN" altLang="en-US" sz="1400" dirty="0"/>
                <a:t>虽然整体预测精度提升了，但存在个别的离群点在聚类的过程中和整体分离开，使得在预测离群点时精度偏低，所以在后面的工作中还需找到能有效地能检测出离群点的方法；</a:t>
              </a:r>
              <a:endParaRPr lang="en-US" altLang="zh-CN" sz="1400" dirty="0"/>
            </a:p>
            <a:p>
              <a:r>
                <a:rPr lang="zh-CN" altLang="en-US" sz="1400" b="1" dirty="0"/>
                <a:t>第二点</a:t>
              </a:r>
              <a:r>
                <a:rPr lang="zh-CN" altLang="en-US" sz="1400" dirty="0"/>
                <a:t>：</a:t>
              </a:r>
              <a:r>
                <a:rPr lang="zh-CN" altLang="en-US" sz="1400" kern="100" dirty="0">
                  <a:latin typeface="Times New Roman" panose="02020603050405020304" pitchFamily="18" charset="0"/>
                  <a:cs typeface="Times New Roman" panose="02020603050405020304" pitchFamily="18" charset="0"/>
                </a:rPr>
                <a:t>依然存在例如</a:t>
              </a:r>
              <a:r>
                <a:rPr lang="en-US" altLang="zh-CN" sz="1400" kern="100" dirty="0">
                  <a:latin typeface="Times New Roman" panose="02020603050405020304" pitchFamily="18" charset="0"/>
                  <a:cs typeface="Times New Roman" panose="02020603050405020304" pitchFamily="18" charset="0"/>
                </a:rPr>
                <a:t>cluster_7</a:t>
              </a:r>
              <a:r>
                <a:rPr lang="zh-CN" altLang="en-US" sz="1400" kern="100" dirty="0">
                  <a:latin typeface="Times New Roman" panose="02020603050405020304" pitchFamily="18" charset="0"/>
                  <a:cs typeface="Times New Roman" panose="02020603050405020304" pitchFamily="18" charset="0"/>
                </a:rPr>
                <a:t>的预测精度相对较低，除了高维小样本的问题，</a:t>
              </a:r>
              <a:r>
                <a:rPr lang="zh-CN" altLang="en-US" sz="1400" b="1" kern="100" dirty="0">
                  <a:solidFill>
                    <a:srgbClr val="FF0000"/>
                  </a:solidFill>
                  <a:latin typeface="Times New Roman" panose="02020603050405020304" pitchFamily="18" charset="0"/>
                  <a:cs typeface="Times New Roman" panose="02020603050405020304" pitchFamily="18" charset="0"/>
                </a:rPr>
                <a:t>还因为现有描述蠕变的因子只有宏观属性的成分、热处理和外部条件，除此之外影响蠕变的还有很多微观因素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，然而这样的数据难以通过文献或者专利而收集得到。</a:t>
              </a:r>
              <a:endParaRPr lang="zh-CN" altLang="en-US" sz="1400" dirty="0">
                <a:solidFill>
                  <a:srgbClr val="FF0000"/>
                </a:solidFill>
              </a:endParaRPr>
            </a:p>
            <a:p>
              <a:endParaRPr lang="en-US" altLang="zh-CN" sz="1400" b="1" dirty="0">
                <a:solidFill>
                  <a:srgbClr val="FFFF00"/>
                </a:solidFill>
              </a:endParaRPr>
            </a:p>
          </p:txBody>
        </p:sp>
      </p:grpSp>
    </p:spTree>
    <p:extLst>
      <p:ext uri="{BB962C8B-B14F-4D97-AF65-F5344CB8AC3E}">
        <p14:creationId xmlns:p14="http://schemas.microsoft.com/office/powerpoint/2010/main" val="4637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新属性的来源</a:t>
            </a:r>
          </a:p>
        </p:txBody>
      </p:sp>
      <p:pic>
        <p:nvPicPr>
          <p:cNvPr id="5" name="图片 4">
            <a:extLst>
              <a:ext uri="{FF2B5EF4-FFF2-40B4-BE49-F238E27FC236}">
                <a16:creationId xmlns:a16="http://schemas.microsoft.com/office/drawing/2014/main" xmlns="" id="{9CEAB586-40A6-4C13-A662-0B88038280B4}"/>
              </a:ext>
            </a:extLst>
          </p:cNvPr>
          <p:cNvPicPr>
            <a:picLocks noChangeAspect="1"/>
          </p:cNvPicPr>
          <p:nvPr/>
        </p:nvPicPr>
        <p:blipFill>
          <a:blip r:embed="rId2"/>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xmlns=""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A1B716A7-110B-4DD5-B865-1A2D4CFAE6DA}"/>
              </a:ext>
            </a:extLst>
          </p:cNvPr>
          <p:cNvPicPr>
            <a:picLocks noChangeAspect="1"/>
          </p:cNvPicPr>
          <p:nvPr/>
        </p:nvPicPr>
        <p:blipFill>
          <a:blip r:embed="rId3"/>
          <a:stretch>
            <a:fillRect/>
          </a:stretch>
        </p:blipFill>
        <p:spPr>
          <a:xfrm>
            <a:off x="211099" y="2790479"/>
            <a:ext cx="6046909" cy="3671337"/>
          </a:xfrm>
          <a:prstGeom prst="rect">
            <a:avLst/>
          </a:prstGeom>
        </p:spPr>
      </p:pic>
      <p:sp>
        <p:nvSpPr>
          <p:cNvPr id="14" name="矩形 13">
            <a:extLst>
              <a:ext uri="{FF2B5EF4-FFF2-40B4-BE49-F238E27FC236}">
                <a16:creationId xmlns:a16="http://schemas.microsoft.com/office/drawing/2014/main" xmlns="" id="{B19743AD-1292-4F99-82B6-C288840D7CBE}"/>
              </a:ext>
            </a:extLst>
          </p:cNvPr>
          <p:cNvSpPr/>
          <p:nvPr/>
        </p:nvSpPr>
        <p:spPr>
          <a:xfrm>
            <a:off x="107504" y="2348879"/>
            <a:ext cx="6264696" cy="4428273"/>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F132CAC-1ECF-479C-B7CC-95CA7AFEF475}"/>
              </a:ext>
            </a:extLst>
          </p:cNvPr>
          <p:cNvSpPr txBox="1"/>
          <p:nvPr/>
        </p:nvSpPr>
        <p:spPr>
          <a:xfrm>
            <a:off x="239679" y="2482702"/>
            <a:ext cx="5427245" cy="307777"/>
          </a:xfrm>
          <a:prstGeom prst="rect">
            <a:avLst/>
          </a:prstGeom>
          <a:noFill/>
        </p:spPr>
        <p:txBody>
          <a:bodyPr wrap="square" rtlCol="0">
            <a:spAutoFit/>
          </a:bodyPr>
          <a:lstStyle/>
          <a:p>
            <a:r>
              <a:rPr lang="en-US" altLang="zh-CN" sz="1400" dirty="0"/>
              <a:t>49</a:t>
            </a:r>
            <a:r>
              <a:rPr lang="zh-CN" altLang="en-US" sz="1400" dirty="0"/>
              <a:t>篇文献数据总结</a:t>
            </a:r>
          </a:p>
        </p:txBody>
      </p:sp>
      <p:sp>
        <p:nvSpPr>
          <p:cNvPr id="16" name="矩形 15">
            <a:extLst>
              <a:ext uri="{FF2B5EF4-FFF2-40B4-BE49-F238E27FC236}">
                <a16:creationId xmlns:a16="http://schemas.microsoft.com/office/drawing/2014/main" xmlns=""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xmlns="" id="{848785D1-277D-4904-9B9B-920948C745C5}"/>
              </a:ext>
            </a:extLst>
          </p:cNvPr>
          <p:cNvSpPr/>
          <p:nvPr/>
        </p:nvSpPr>
        <p:spPr>
          <a:xfrm>
            <a:off x="2471440" y="4087301"/>
            <a:ext cx="3456384" cy="32759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AF20810-C6F5-4795-8F1E-33A052524D17}"/>
              </a:ext>
            </a:extLst>
          </p:cNvPr>
          <p:cNvSpPr/>
          <p:nvPr/>
        </p:nvSpPr>
        <p:spPr>
          <a:xfrm>
            <a:off x="6564561" y="2696449"/>
            <a:ext cx="2493363" cy="18438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xmlns="" id="{EDEAC375-4459-4755-9554-33161F08DC2E}"/>
              </a:ext>
            </a:extLst>
          </p:cNvPr>
          <p:cNvSpPr txBox="1"/>
          <p:nvPr/>
        </p:nvSpPr>
        <p:spPr>
          <a:xfrm>
            <a:off x="6745330" y="2768316"/>
            <a:ext cx="1064341" cy="523220"/>
          </a:xfrm>
          <a:prstGeom prst="rect">
            <a:avLst/>
          </a:prstGeom>
          <a:noFill/>
        </p:spPr>
        <p:txBody>
          <a:bodyPr wrap="square" rtlCol="0">
            <a:spAutoFit/>
          </a:bodyPr>
          <a:lstStyle/>
          <a:p>
            <a:r>
              <a:rPr lang="en-US" altLang="zh-CN" sz="1400" dirty="0"/>
              <a:t>49</a:t>
            </a:r>
            <a:r>
              <a:rPr lang="zh-CN" altLang="en-US" sz="1400" dirty="0"/>
              <a:t>篇文献</a:t>
            </a:r>
            <a:endParaRPr lang="en-US" altLang="zh-CN" sz="1400" dirty="0"/>
          </a:p>
          <a:p>
            <a:r>
              <a:rPr lang="zh-CN" altLang="en-US" sz="1400" dirty="0"/>
              <a:t>描述因子</a:t>
            </a:r>
          </a:p>
        </p:txBody>
      </p:sp>
      <p:cxnSp>
        <p:nvCxnSpPr>
          <p:cNvPr id="22" name="直接连接符 21">
            <a:extLst>
              <a:ext uri="{FF2B5EF4-FFF2-40B4-BE49-F238E27FC236}">
                <a16:creationId xmlns:a16="http://schemas.microsoft.com/office/drawing/2014/main" xmlns="" id="{0C26E568-5338-4E93-A2D9-2180EC5DDFEC}"/>
              </a:ext>
            </a:extLst>
          </p:cNvPr>
          <p:cNvCxnSpPr/>
          <p:nvPr/>
        </p:nvCxnSpPr>
        <p:spPr>
          <a:xfrm>
            <a:off x="6658518" y="3291536"/>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658C37BD-E9DF-48E8-BCA9-953121B54941}"/>
              </a:ext>
            </a:extLst>
          </p:cNvPr>
          <p:cNvCxnSpPr>
            <a:cxnSpLocks/>
            <a:stCxn id="19" idx="0"/>
            <a:endCxn id="19" idx="2"/>
          </p:cNvCxnSpPr>
          <p:nvPr/>
        </p:nvCxnSpPr>
        <p:spPr>
          <a:xfrm>
            <a:off x="7811243" y="2696449"/>
            <a:ext cx="0" cy="184380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808A588A-DE86-4911-B2E0-A6D6CE78327E}"/>
              </a:ext>
            </a:extLst>
          </p:cNvPr>
          <p:cNvSpPr txBox="1"/>
          <p:nvPr/>
        </p:nvSpPr>
        <p:spPr>
          <a:xfrm>
            <a:off x="7887599" y="2880397"/>
            <a:ext cx="1064341" cy="307777"/>
          </a:xfrm>
          <a:prstGeom prst="rect">
            <a:avLst/>
          </a:prstGeom>
          <a:noFill/>
        </p:spPr>
        <p:txBody>
          <a:bodyPr wrap="square" rtlCol="0">
            <a:spAutoFit/>
          </a:bodyPr>
          <a:lstStyle/>
          <a:p>
            <a:r>
              <a:rPr lang="zh-CN" altLang="en-US" sz="1400" dirty="0"/>
              <a:t>韩国文献</a:t>
            </a:r>
          </a:p>
        </p:txBody>
      </p:sp>
      <p:sp>
        <p:nvSpPr>
          <p:cNvPr id="29" name="文本框 28">
            <a:extLst>
              <a:ext uri="{FF2B5EF4-FFF2-40B4-BE49-F238E27FC236}">
                <a16:creationId xmlns:a16="http://schemas.microsoft.com/office/drawing/2014/main" xmlns="" id="{26BD13A5-B3EA-4267-AE62-B243B9E3CC3B}"/>
              </a:ext>
            </a:extLst>
          </p:cNvPr>
          <p:cNvSpPr txBox="1"/>
          <p:nvPr/>
        </p:nvSpPr>
        <p:spPr>
          <a:xfrm>
            <a:off x="6701924" y="3405043"/>
            <a:ext cx="1151152" cy="954107"/>
          </a:xfrm>
          <a:prstGeom prst="rect">
            <a:avLst/>
          </a:prstGeom>
          <a:noFill/>
        </p:spPr>
        <p:txBody>
          <a:bodyPr wrap="square" rtlCol="0">
            <a:spAutoFit/>
          </a:bodyPr>
          <a:lstStyle/>
          <a:p>
            <a:r>
              <a:rPr lang="zh-CN" altLang="en-US" sz="1400" dirty="0"/>
              <a:t>晶格常数</a:t>
            </a:r>
            <a:endParaRPr lang="en-US" altLang="zh-CN" sz="1400" dirty="0"/>
          </a:p>
          <a:p>
            <a:r>
              <a:rPr lang="zh-CN" altLang="en-US" sz="1400" dirty="0"/>
              <a:t>层错能</a:t>
            </a:r>
            <a:endParaRPr lang="en-US" altLang="zh-CN" sz="1400" dirty="0"/>
          </a:p>
          <a:p>
            <a:r>
              <a:rPr lang="zh-CN" altLang="en-US" sz="1400" dirty="0"/>
              <a:t>热扩散系数</a:t>
            </a:r>
            <a:endParaRPr lang="en-US" altLang="zh-CN" sz="1400" dirty="0"/>
          </a:p>
          <a:p>
            <a:r>
              <a:rPr lang="zh-CN" altLang="en-US" sz="1400"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1C698C00-CC79-4EBC-A13C-93E416A38558}"/>
                  </a:ext>
                </a:extLst>
              </p:cNvPr>
              <p:cNvSpPr txBox="1"/>
              <p:nvPr/>
            </p:nvSpPr>
            <p:spPr>
              <a:xfrm>
                <a:off x="7932768" y="3370703"/>
                <a:ext cx="1151152" cy="1169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𝑏</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伯式矢量</m:t>
                      </m:r>
                      <m:r>
                        <a:rPr lang="en-US" altLang="zh-CN" sz="1400" b="0" i="1" dirty="0" smtClean="0">
                          <a:latin typeface="Cambria Math" panose="02040503050406030204" pitchFamily="18" charset="0"/>
                        </a:rPr>
                        <m:t>)</m:t>
                      </m:r>
                    </m:oMath>
                  </m:oMathPara>
                </a14:m>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Γ</m:t>
                      </m:r>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𝐷</m:t>
                          </m:r>
                        </m:e>
                        <m:sub>
                          <m:r>
                            <a:rPr lang="en-US" altLang="zh-CN" sz="1400" b="0" i="1" smtClean="0">
                              <a:latin typeface="Cambria Math" panose="02040503050406030204" pitchFamily="18" charset="0"/>
                              <a:ea typeface="Cambria Math" panose="02040503050406030204" pitchFamily="18" charset="0"/>
                            </a:rPr>
                            <m:t>𝐿</m:t>
                          </m:r>
                        </m:sub>
                      </m:sSub>
                    </m:oMath>
                  </m:oMathPara>
                </a14:m>
                <a:endParaRPr lang="en-US" altLang="zh-CN" sz="1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𝐺</m:t>
                      </m:r>
                    </m:oMath>
                  </m:oMathPara>
                </a14:m>
                <a:endParaRPr lang="en-US" altLang="zh-CN" sz="1400" dirty="0">
                  <a:ea typeface="Cambria Math" panose="02040503050406030204" pitchFamily="18" charset="0"/>
                </a:endParaRPr>
              </a:p>
              <a:p>
                <a:endParaRPr lang="en-US" altLang="zh-CN" sz="14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932768" y="3370703"/>
                <a:ext cx="1151152" cy="1169551"/>
              </a:xfrm>
              <a:prstGeom prst="rect">
                <a:avLst/>
              </a:prstGeom>
              <a:blipFill>
                <a:blip r:embed="rId4"/>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xmlns="" id="{49BFC193-DAAD-4B44-BE0C-31563880570B}"/>
              </a:ext>
            </a:extLst>
          </p:cNvPr>
          <p:cNvCxnSpPr>
            <a:cxnSpLocks/>
          </p:cNvCxnSpPr>
          <p:nvPr/>
        </p:nvCxnSpPr>
        <p:spPr>
          <a:xfrm>
            <a:off x="7657490" y="3529046"/>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xmlns="" id="{2CCED437-E98D-4744-8AD4-989D2ED285AC}"/>
              </a:ext>
            </a:extLst>
          </p:cNvPr>
          <p:cNvCxnSpPr>
            <a:cxnSpLocks/>
          </p:cNvCxnSpPr>
          <p:nvPr/>
        </p:nvCxnSpPr>
        <p:spPr>
          <a:xfrm>
            <a:off x="7657490" y="374507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10C4DD74-52B8-43F6-AEF6-B054F1B37CF3}"/>
              </a:ext>
            </a:extLst>
          </p:cNvPr>
          <p:cNvCxnSpPr>
            <a:cxnSpLocks/>
          </p:cNvCxnSpPr>
          <p:nvPr/>
        </p:nvCxnSpPr>
        <p:spPr>
          <a:xfrm>
            <a:off x="7657490" y="397132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3C134869-6D92-4D15-9416-D03C443B4539}"/>
              </a:ext>
            </a:extLst>
          </p:cNvPr>
          <p:cNvCxnSpPr>
            <a:cxnSpLocks/>
          </p:cNvCxnSpPr>
          <p:nvPr/>
        </p:nvCxnSpPr>
        <p:spPr>
          <a:xfrm>
            <a:off x="7657490" y="4177118"/>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xmlns="" id="{E03DA343-8E69-4E3E-8A5E-33755FDDF9A8}"/>
              </a:ext>
            </a:extLst>
          </p:cNvPr>
          <p:cNvSpPr/>
          <p:nvPr/>
        </p:nvSpPr>
        <p:spPr>
          <a:xfrm>
            <a:off x="6206261" y="3996824"/>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xmlns="" id="{D3EE8114-A19C-4A43-914C-DA3B538CD469}"/>
              </a:ext>
            </a:extLst>
          </p:cNvPr>
          <p:cNvSpPr/>
          <p:nvPr/>
        </p:nvSpPr>
        <p:spPr>
          <a:xfrm rot="5400000">
            <a:off x="7505537" y="2273622"/>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xmlns="" id="{073877D3-8246-4533-A868-E1FC9A0234E3}"/>
              </a:ext>
            </a:extLst>
          </p:cNvPr>
          <p:cNvSpPr txBox="1"/>
          <p:nvPr/>
        </p:nvSpPr>
        <p:spPr>
          <a:xfrm>
            <a:off x="6206261" y="3774838"/>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xmlns="" id="{E370969F-5F7A-4F19-8A2A-65B3240A0131}"/>
              </a:ext>
            </a:extLst>
          </p:cNvPr>
          <p:cNvSpPr txBox="1"/>
          <p:nvPr/>
        </p:nvSpPr>
        <p:spPr>
          <a:xfrm>
            <a:off x="7188934" y="2266635"/>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xmlns="" id="{A88BC0F9-F828-436C-8ABA-123FD021119A}"/>
              </a:ext>
            </a:extLst>
          </p:cNvPr>
          <p:cNvSpPr txBox="1"/>
          <p:nvPr/>
        </p:nvSpPr>
        <p:spPr>
          <a:xfrm>
            <a:off x="6595363" y="4676611"/>
            <a:ext cx="2558451"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解决方案</a:t>
            </a:r>
            <a:r>
              <a:rPr lang="en-US" altLang="zh-CN" sz="1400" b="1" dirty="0"/>
              <a:t>: </a:t>
            </a:r>
            <a:r>
              <a:rPr lang="en-US" altLang="zh-CN" sz="1400" dirty="0"/>
              <a:t>49</a:t>
            </a:r>
            <a:r>
              <a:rPr lang="zh-CN" altLang="en-US" sz="1400" dirty="0"/>
              <a:t>篇文献从计算的角度研究镍基单晶高温合金的占位、位错扩散等，而这些都是影响蠕变的重要因素，而韩国文章刚好提供了这些微观因素的计算方法，可以通过宏观数据去计算晶格常数等微观描述因子，解决了缺少微观描述因子的问题。</a:t>
            </a:r>
          </a:p>
        </p:txBody>
      </p:sp>
      <p:sp>
        <p:nvSpPr>
          <p:cNvPr id="33" name="矩形 15">
            <a:extLst>
              <a:ext uri="{FF2B5EF4-FFF2-40B4-BE49-F238E27FC236}">
                <a16:creationId xmlns:a16="http://schemas.microsoft.com/office/drawing/2014/main" xmlns="" id="{4FFA9528-E94F-47B9-8DD2-04DA47AB5669}"/>
              </a:ext>
            </a:extLst>
          </p:cNvPr>
          <p:cNvSpPr/>
          <p:nvPr/>
        </p:nvSpPr>
        <p:spPr>
          <a:xfrm>
            <a:off x="68715" y="857664"/>
            <a:ext cx="9037065" cy="140736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xmlns="" id="{6D57D265-F45A-4057-87EA-4B03887C4E26}"/>
              </a:ext>
            </a:extLst>
          </p:cNvPr>
          <p:cNvSpPr txBox="1"/>
          <p:nvPr/>
        </p:nvSpPr>
        <p:spPr>
          <a:xfrm>
            <a:off x="194133" y="859846"/>
            <a:ext cx="8930757" cy="1396127"/>
          </a:xfrm>
          <a:prstGeom prst="roundRect">
            <a:avLst/>
          </a:prstGeom>
          <a:noFill/>
        </p:spPr>
        <p:txBody>
          <a:bodyPr wrap="square" rtlCol="0">
            <a:spAutoFit/>
          </a:bodyPr>
          <a:lstStyle/>
          <a:p>
            <a:r>
              <a:rPr lang="zh-CN" altLang="en-US" sz="2000" b="1" dirty="0"/>
              <a:t>问题描述</a:t>
            </a:r>
            <a:endParaRPr lang="en-US" altLang="zh-CN" sz="1400" b="1" dirty="0"/>
          </a:p>
          <a:p>
            <a:r>
              <a:rPr lang="zh-CN" altLang="en-US" sz="1400" dirty="0"/>
              <a:t>基于工作一的结果发现，单纯的从改进机器学习模型的角度以更好的描述蠕变性能</a:t>
            </a:r>
            <a:r>
              <a:rPr lang="en-US" altLang="zh-CN" sz="1400" dirty="0"/>
              <a:t>(</a:t>
            </a:r>
            <a:r>
              <a:rPr lang="zh-CN" altLang="en-US" sz="1400" dirty="0"/>
              <a:t>提升预测精度</a:t>
            </a:r>
            <a:r>
              <a:rPr lang="en-US" altLang="zh-CN" sz="1400" dirty="0"/>
              <a:t>)</a:t>
            </a:r>
            <a:r>
              <a:rPr lang="zh-CN" altLang="en-US" sz="1400" dirty="0"/>
              <a:t>是不够的，样本的质与量也是影响建模效果的关键因素之一。现有的样本种描述蠕变的主要是宏观方面的</a:t>
            </a:r>
            <a:r>
              <a:rPr lang="zh-CN" altLang="en-US" sz="1400" b="1" kern="100" dirty="0">
                <a:solidFill>
                  <a:srgbClr val="FF0000"/>
                </a:solidFill>
                <a:latin typeface="Times New Roman" panose="02020603050405020304" pitchFamily="18" charset="0"/>
                <a:cs typeface="Times New Roman" panose="02020603050405020304" pitchFamily="18" charset="0"/>
              </a:rPr>
              <a:t>成分、热处理和外部条</a:t>
            </a:r>
            <a:r>
              <a:rPr lang="zh-CN" altLang="en-US" sz="1400" b="1" kern="100" dirty="0" smtClean="0">
                <a:solidFill>
                  <a:srgbClr val="FF0000"/>
                </a:solidFill>
                <a:latin typeface="Times New Roman" panose="02020603050405020304" pitchFamily="18" charset="0"/>
                <a:cs typeface="Times New Roman" panose="02020603050405020304" pitchFamily="18" charset="0"/>
              </a:rPr>
              <a:t>件。除</a:t>
            </a:r>
            <a:r>
              <a:rPr lang="zh-CN" altLang="en-US" sz="1400" b="1" kern="100" dirty="0">
                <a:solidFill>
                  <a:srgbClr val="FF0000"/>
                </a:solidFill>
                <a:latin typeface="Times New Roman" panose="02020603050405020304" pitchFamily="18" charset="0"/>
                <a:cs typeface="Times New Roman" panose="02020603050405020304" pitchFamily="18" charset="0"/>
              </a:rPr>
              <a:t>此之外影响蠕变的还有很多微观因素</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400" b="1" kern="100" dirty="0">
                <a:solidFill>
                  <a:srgbClr val="FF0000"/>
                </a:solidFill>
                <a:latin typeface="Times New Roman" panose="02020603050405020304" pitchFamily="18" charset="0"/>
                <a:cs typeface="Times New Roman" panose="02020603050405020304" pitchFamily="18" charset="0"/>
              </a:rPr>
              <a:t>)</a:t>
            </a:r>
            <a:r>
              <a:rPr lang="zh-CN" altLang="en-US" sz="1400" b="1" kern="100" dirty="0">
                <a:solidFill>
                  <a:srgbClr val="FF0000"/>
                </a:solidFill>
                <a:latin typeface="Times New Roman" panose="02020603050405020304" pitchFamily="18" charset="0"/>
                <a:cs typeface="Times New Roman" panose="02020603050405020304" pitchFamily="18" charset="0"/>
              </a:rPr>
              <a:t>，这样的数据难以通过文献或者专</a:t>
            </a:r>
            <a:r>
              <a:rPr lang="zh-CN" altLang="en-US" sz="1400" b="1" kern="100" dirty="0" smtClean="0">
                <a:solidFill>
                  <a:srgbClr val="FF0000"/>
                </a:solidFill>
                <a:latin typeface="Times New Roman" panose="02020603050405020304" pitchFamily="18" charset="0"/>
                <a:cs typeface="Times New Roman" panose="02020603050405020304" pitchFamily="18" charset="0"/>
              </a:rPr>
              <a:t>利收</a:t>
            </a:r>
            <a:r>
              <a:rPr lang="zh-CN" altLang="en-US" sz="1400" b="1" kern="100" dirty="0">
                <a:solidFill>
                  <a:srgbClr val="FF0000"/>
                </a:solidFill>
                <a:latin typeface="Times New Roman" panose="02020603050405020304" pitchFamily="18" charset="0"/>
                <a:cs typeface="Times New Roman" panose="02020603050405020304" pitchFamily="18" charset="0"/>
              </a:rPr>
              <a:t>集得到。</a:t>
            </a:r>
            <a:endParaRPr lang="en-US" altLang="zh-CN" sz="1400" dirty="0"/>
          </a:p>
        </p:txBody>
      </p:sp>
    </p:spTree>
    <p:extLst>
      <p:ext uri="{BB962C8B-B14F-4D97-AF65-F5344CB8AC3E}">
        <p14:creationId xmlns:p14="http://schemas.microsoft.com/office/powerpoint/2010/main" val="26918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xmlns="" id="{ACC23A17-2525-4C6E-9D20-FDAB5E699EBB}"/>
              </a:ext>
            </a:extLst>
          </p:cNvPr>
          <p:cNvSpPr/>
          <p:nvPr/>
        </p:nvSpPr>
        <p:spPr>
          <a:xfrm rot="16200000">
            <a:off x="6557436" y="4084488"/>
            <a:ext cx="681590"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xmlns="" id="{3444F26D-CF9B-42DC-B011-5DA8E7BF2068}"/>
              </a:ext>
            </a:extLst>
          </p:cNvPr>
          <p:cNvSpPr/>
          <p:nvPr/>
        </p:nvSpPr>
        <p:spPr>
          <a:xfrm>
            <a:off x="6548777" y="4200083"/>
            <a:ext cx="609461" cy="276999"/>
          </a:xfrm>
          <a:prstGeom prst="rect">
            <a:avLst/>
          </a:prstGeom>
        </p:spPr>
        <p:txBody>
          <a:bodyPr wrap="non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xmlns=""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xmlns=""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xmlns="" id="{FBE734CC-068A-49D0-8915-96F4ED623830}"/>
              </a:ext>
            </a:extLst>
          </p:cNvPr>
          <p:cNvSpPr/>
          <p:nvPr/>
        </p:nvSpPr>
        <p:spPr>
          <a:xfrm>
            <a:off x="478823" y="2304759"/>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xmlns="" id="{E9DB77D7-8FB4-476F-829F-5A537CD5F738}"/>
              </a:ext>
            </a:extLst>
          </p:cNvPr>
          <p:cNvSpPr/>
          <p:nvPr/>
        </p:nvSpPr>
        <p:spPr>
          <a:xfrm>
            <a:off x="5043784" y="2304915"/>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xmlns=""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新属性的构造过程</a:t>
            </a:r>
            <a:endParaRPr lang="zh-CN" altLang="en-US" dirty="0">
              <a:solidFill>
                <a:srgbClr val="FF0000"/>
              </a:solidFill>
            </a:endParaRPr>
          </a:p>
        </p:txBody>
      </p:sp>
      <p:sp>
        <p:nvSpPr>
          <p:cNvPr id="5" name="流程图: 多文档 4">
            <a:extLst>
              <a:ext uri="{FF2B5EF4-FFF2-40B4-BE49-F238E27FC236}">
                <a16:creationId xmlns:a16="http://schemas.microsoft.com/office/drawing/2014/main" xmlns="" id="{41FEC286-58AA-4AEA-9D8A-0BBD3EC5BC11}"/>
              </a:ext>
            </a:extLst>
          </p:cNvPr>
          <p:cNvSpPr/>
          <p:nvPr/>
        </p:nvSpPr>
        <p:spPr>
          <a:xfrm>
            <a:off x="676729" y="755742"/>
            <a:ext cx="1224136" cy="936104"/>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宏观数据</a:t>
            </a:r>
          </a:p>
        </p:txBody>
      </p:sp>
      <p:sp>
        <p:nvSpPr>
          <p:cNvPr id="6" name="流程图: 多文档 5">
            <a:extLst>
              <a:ext uri="{FF2B5EF4-FFF2-40B4-BE49-F238E27FC236}">
                <a16:creationId xmlns:a16="http://schemas.microsoft.com/office/drawing/2014/main" xmlns="" id="{C55642D7-D698-471C-8E14-A904AD502AB0}"/>
              </a:ext>
            </a:extLst>
          </p:cNvPr>
          <p:cNvSpPr/>
          <p:nvPr/>
        </p:nvSpPr>
        <p:spPr>
          <a:xfrm>
            <a:off x="7668344" y="825319"/>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050" dirty="0"/>
              <a:t>扩散系数</a:t>
            </a:r>
            <a:r>
              <a:rPr lang="en-US" altLang="zh-CN" sz="1050" dirty="0"/>
              <a:t>,</a:t>
            </a:r>
            <a:r>
              <a:rPr lang="zh-CN" altLang="en-US" sz="1050" dirty="0"/>
              <a:t>晶格常数</a:t>
            </a:r>
            <a:r>
              <a:rPr lang="en-US" altLang="zh-CN" sz="1050" dirty="0"/>
              <a:t>,</a:t>
            </a:r>
            <a:r>
              <a:rPr lang="zh-CN" altLang="en-US" sz="1050" dirty="0"/>
              <a:t>层错能</a:t>
            </a:r>
            <a:r>
              <a:rPr lang="en-US" altLang="zh-CN" sz="1050" dirty="0"/>
              <a:t>,</a:t>
            </a:r>
            <a:r>
              <a:rPr lang="zh-CN" altLang="en-US" sz="1050" dirty="0"/>
              <a:t>剪切模量</a:t>
            </a:r>
          </a:p>
        </p:txBody>
      </p:sp>
      <p:sp>
        <p:nvSpPr>
          <p:cNvPr id="7" name="矩形 6">
            <a:extLst>
              <a:ext uri="{FF2B5EF4-FFF2-40B4-BE49-F238E27FC236}">
                <a16:creationId xmlns:a16="http://schemas.microsoft.com/office/drawing/2014/main" xmlns="" id="{841D3567-3232-446C-B457-27A6CA125278}"/>
              </a:ext>
            </a:extLst>
          </p:cNvPr>
          <p:cNvSpPr/>
          <p:nvPr/>
        </p:nvSpPr>
        <p:spPr>
          <a:xfrm>
            <a:off x="5930769" y="825319"/>
            <a:ext cx="1152128"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t>相应的解析式</a:t>
            </a:r>
          </a:p>
        </p:txBody>
      </p:sp>
      <p:sp>
        <p:nvSpPr>
          <p:cNvPr id="12" name="矩形 11">
            <a:extLst>
              <a:ext uri="{FF2B5EF4-FFF2-40B4-BE49-F238E27FC236}">
                <a16:creationId xmlns:a16="http://schemas.microsoft.com/office/drawing/2014/main" xmlns="" id="{348F0673-9524-4FF1-91B0-B2DAB71B4B21}"/>
              </a:ext>
            </a:extLst>
          </p:cNvPr>
          <p:cNvSpPr/>
          <p:nvPr/>
        </p:nvSpPr>
        <p:spPr>
          <a:xfrm>
            <a:off x="2482360" y="825319"/>
            <a:ext cx="1338307" cy="796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err="1"/>
              <a:t>Thermo</a:t>
            </a:r>
            <a:endParaRPr lang="en-US" altLang="zh-CN" sz="1400" dirty="0"/>
          </a:p>
          <a:p>
            <a:pPr algn="ctr"/>
            <a:r>
              <a:rPr lang="en-US" altLang="zh-CN" sz="1400" dirty="0" err="1"/>
              <a:t>Calc</a:t>
            </a:r>
            <a:endParaRPr lang="zh-CN" altLang="en-US" sz="1400" dirty="0"/>
          </a:p>
        </p:txBody>
      </p:sp>
      <p:sp>
        <p:nvSpPr>
          <p:cNvPr id="13" name="流程图: 多文档 12">
            <a:extLst>
              <a:ext uri="{FF2B5EF4-FFF2-40B4-BE49-F238E27FC236}">
                <a16:creationId xmlns:a16="http://schemas.microsoft.com/office/drawing/2014/main" xmlns="" id="{B7E39190-C2AF-438F-8F72-FFAEA7E18DDB}"/>
              </a:ext>
            </a:extLst>
          </p:cNvPr>
          <p:cNvSpPr/>
          <p:nvPr/>
        </p:nvSpPr>
        <p:spPr>
          <a:xfrm>
            <a:off x="4234677" y="827750"/>
            <a:ext cx="1152128" cy="79695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dirty="0"/>
              <a:t>相体积分数</a:t>
            </a:r>
            <a:r>
              <a:rPr lang="en-US" altLang="zh-CN" sz="1100" dirty="0"/>
              <a:t>,</a:t>
            </a:r>
            <a:r>
              <a:rPr lang="zh-CN" altLang="en-US" sz="1100" dirty="0"/>
              <a:t>元素分配</a:t>
            </a:r>
            <a:r>
              <a:rPr lang="en-US" altLang="zh-CN" sz="1100" dirty="0"/>
              <a:t>,</a:t>
            </a:r>
            <a:r>
              <a:rPr lang="zh-CN" altLang="en-US" sz="1100" dirty="0"/>
              <a:t>元素占位</a:t>
            </a:r>
          </a:p>
        </p:txBody>
      </p:sp>
      <p:cxnSp>
        <p:nvCxnSpPr>
          <p:cNvPr id="20" name="直接箭头连接符 19">
            <a:extLst>
              <a:ext uri="{FF2B5EF4-FFF2-40B4-BE49-F238E27FC236}">
                <a16:creationId xmlns:a16="http://schemas.microsoft.com/office/drawing/2014/main" xmlns="" id="{A6E6F0FF-C5B6-4B9F-A3B3-5BAE4C5BADCD}"/>
              </a:ext>
            </a:extLst>
          </p:cNvPr>
          <p:cNvCxnSpPr>
            <a:endCxn id="12" idx="1"/>
          </p:cNvCxnSpPr>
          <p:nvPr/>
        </p:nvCxnSpPr>
        <p:spPr>
          <a:xfrm>
            <a:off x="1900865" y="1223794"/>
            <a:ext cx="58149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xmlns="" id="{F2581735-D1A9-433C-81F3-FB4DC3D239A5}"/>
              </a:ext>
            </a:extLst>
          </p:cNvPr>
          <p:cNvCxnSpPr/>
          <p:nvPr/>
        </p:nvCxnSpPr>
        <p:spPr>
          <a:xfrm>
            <a:off x="3840087" y="1223794"/>
            <a:ext cx="394590"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xmlns="" id="{FEDFBEBC-0C43-4A4D-83BC-0EE948DAA804}"/>
              </a:ext>
            </a:extLst>
          </p:cNvPr>
          <p:cNvCxnSpPr>
            <a:cxnSpLocks/>
            <a:stCxn id="7" idx="3"/>
          </p:cNvCxnSpPr>
          <p:nvPr/>
        </p:nvCxnSpPr>
        <p:spPr>
          <a:xfrm>
            <a:off x="7082897" y="1223794"/>
            <a:ext cx="5854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xmlns="" id="{24508961-FFE0-42DA-ABA6-5898766787BB}"/>
              </a:ext>
            </a:extLst>
          </p:cNvPr>
          <p:cNvCxnSpPr>
            <a:cxnSpLocks/>
            <a:endCxn id="7" idx="1"/>
          </p:cNvCxnSpPr>
          <p:nvPr/>
        </p:nvCxnSpPr>
        <p:spPr>
          <a:xfrm flipV="1">
            <a:off x="5386805" y="1223794"/>
            <a:ext cx="543964" cy="24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xmlns="" id="{535B911E-20E3-497D-86E7-F416E1F8B68F}"/>
              </a:ext>
            </a:extLst>
          </p:cNvPr>
          <p:cNvPicPr>
            <a:picLocks noChangeAspect="1"/>
          </p:cNvPicPr>
          <p:nvPr/>
        </p:nvPicPr>
        <p:blipFill>
          <a:blip r:embed="rId2"/>
          <a:stretch>
            <a:fillRect/>
          </a:stretch>
        </p:blipFill>
        <p:spPr>
          <a:xfrm>
            <a:off x="755575" y="2305062"/>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xmlns="" id="{B1715DFA-1BEB-4A4A-A8FE-EF081C189F8C}"/>
              </a:ext>
            </a:extLst>
          </p:cNvPr>
          <p:cNvSpPr txBox="1"/>
          <p:nvPr/>
        </p:nvSpPr>
        <p:spPr>
          <a:xfrm>
            <a:off x="478824" y="1996982"/>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xmlns="" id="{6E7BDB13-EBD8-40DB-91BC-5E6F89DB5E63}"/>
              </a:ext>
            </a:extLst>
          </p:cNvPr>
          <p:cNvPicPr>
            <a:picLocks noChangeAspect="1"/>
          </p:cNvPicPr>
          <p:nvPr/>
        </p:nvPicPr>
        <p:blipFill>
          <a:blip r:embed="rId3"/>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xmlns="" id="{12D2DED5-8AD7-447E-AFE6-C1F4091DD051}"/>
              </a:ext>
            </a:extLst>
          </p:cNvPr>
          <p:cNvSpPr/>
          <p:nvPr/>
        </p:nvSpPr>
        <p:spPr>
          <a:xfrm rot="5400000">
            <a:off x="1612313" y="3947198"/>
            <a:ext cx="780374"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xmlns="" id="{F2B7A0D2-7AD7-4A3C-A3CA-4081337E93D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8201" y="3840233"/>
            <a:ext cx="771091" cy="695358"/>
          </a:xfrm>
          <a:prstGeom prst="rect">
            <a:avLst/>
          </a:prstGeom>
        </p:spPr>
      </p:pic>
      <p:sp>
        <p:nvSpPr>
          <p:cNvPr id="64" name="文本框 63">
            <a:extLst>
              <a:ext uri="{FF2B5EF4-FFF2-40B4-BE49-F238E27FC236}">
                <a16:creationId xmlns:a16="http://schemas.microsoft.com/office/drawing/2014/main" xmlns="" id="{CE2E1BAF-8846-48DA-9C08-429319C1DF2E}"/>
              </a:ext>
            </a:extLst>
          </p:cNvPr>
          <p:cNvSpPr txBox="1"/>
          <p:nvPr/>
        </p:nvSpPr>
        <p:spPr>
          <a:xfrm>
            <a:off x="1505982" y="3924604"/>
            <a:ext cx="976378" cy="461665"/>
          </a:xfrm>
          <a:prstGeom prst="rect">
            <a:avLst/>
          </a:prstGeom>
          <a:noFill/>
        </p:spPr>
        <p:txBody>
          <a:bodyPr wrap="square" rtlCol="0">
            <a:spAutoFit/>
          </a:bodyPr>
          <a:lstStyle/>
          <a:p>
            <a:pPr algn="ctr"/>
            <a:r>
              <a:rPr lang="en-US" altLang="zh-CN" sz="1200" dirty="0">
                <a:hlinkClick r:id="rId6" action="ppaction://hlinksldjump"/>
              </a:rPr>
              <a:t>1.Thermo</a:t>
            </a:r>
          </a:p>
          <a:p>
            <a:pPr algn="ctr"/>
            <a:r>
              <a:rPr lang="en-US" altLang="zh-CN" sz="1200" dirty="0" err="1">
                <a:hlinkClick r:id="rId6"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xmlns=""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xmlns=""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xmlns=""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xmlns=""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xmlns="" id="{35E9960B-9257-48AC-94BE-30223D211B0C}"/>
              </a:ext>
            </a:extLst>
          </p:cNvPr>
          <p:cNvPicPr>
            <a:picLocks noChangeAspect="1"/>
          </p:cNvPicPr>
          <p:nvPr/>
        </p:nvPicPr>
        <p:blipFill>
          <a:blip r:embed="rId7"/>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xmlns="" id="{5B341BF0-DC63-4BA2-82F0-E9519DD1130C}"/>
              </a:ext>
            </a:extLst>
          </p:cNvPr>
          <p:cNvPicPr>
            <a:picLocks noChangeAspect="1"/>
          </p:cNvPicPr>
          <p:nvPr/>
        </p:nvPicPr>
        <p:blipFill>
          <a:blip r:embed="rId8"/>
          <a:stretch>
            <a:fillRect/>
          </a:stretch>
        </p:blipFill>
        <p:spPr>
          <a:xfrm>
            <a:off x="5386805" y="2304759"/>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xmlns="" id="{29F19B66-021C-433D-A6F1-B752DED66A4C}"/>
              </a:ext>
            </a:extLst>
          </p:cNvPr>
          <p:cNvSpPr txBox="1"/>
          <p:nvPr/>
        </p:nvSpPr>
        <p:spPr>
          <a:xfrm>
            <a:off x="5021328" y="2005239"/>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xmlns=""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xmlns=""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xmlns="" id="{CBE6DDAE-3EC6-4186-8125-1CB1DE525CF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xmlns="" id="{045CB944-D231-430D-9D15-6F557C6D27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668" y="286345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FFCA6DEE-B1A3-484D-A204-1E492F62308C}"/>
              </a:ext>
            </a:extLst>
          </p:cNvPr>
          <p:cNvGrpSpPr/>
          <p:nvPr/>
        </p:nvGrpSpPr>
        <p:grpSpPr>
          <a:xfrm>
            <a:off x="27463" y="1720215"/>
            <a:ext cx="9036496" cy="5136856"/>
            <a:chOff x="35005" y="1720215"/>
            <a:chExt cx="9036496" cy="5136856"/>
          </a:xfrm>
        </p:grpSpPr>
        <p:sp>
          <p:nvSpPr>
            <p:cNvPr id="85" name="矩形 84">
              <a:extLst>
                <a:ext uri="{FF2B5EF4-FFF2-40B4-BE49-F238E27FC236}">
                  <a16:creationId xmlns:a16="http://schemas.microsoft.com/office/drawing/2014/main" xmlns="" id="{C18A3349-C7F5-441F-84F4-2E43DEE3BADF}"/>
                </a:ext>
              </a:extLst>
            </p:cNvPr>
            <p:cNvSpPr/>
            <p:nvPr/>
          </p:nvSpPr>
          <p:spPr>
            <a:xfrm>
              <a:off x="35005" y="1720215"/>
              <a:ext cx="9036496" cy="51368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xmlns="" id="{CD47477A-945E-4087-84AD-FE6EA4861489}"/>
                </a:ext>
              </a:extLst>
            </p:cNvPr>
            <p:cNvPicPr>
              <a:picLocks noChangeAspect="1"/>
            </p:cNvPicPr>
            <p:nvPr/>
          </p:nvPicPr>
          <p:blipFill>
            <a:blip r:embed="rId10"/>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xmlns="" id="{C576AF6C-8797-4023-803C-8FEA622F27FA}"/>
                </a:ext>
              </a:extLst>
            </p:cNvPr>
            <p:cNvPicPr>
              <a:picLocks noChangeAspect="1"/>
            </p:cNvPicPr>
            <p:nvPr/>
          </p:nvPicPr>
          <p:blipFill>
            <a:blip r:embed="rId11"/>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xmlns="" id="{463A47BE-C8B1-44AE-BCEA-72E718425A18}"/>
                </a:ext>
              </a:extLst>
            </p:cNvPr>
            <p:cNvPicPr>
              <a:picLocks noChangeAspect="1"/>
            </p:cNvPicPr>
            <p:nvPr/>
          </p:nvPicPr>
          <p:blipFill>
            <a:blip r:embed="rId12"/>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xmlns="" id="{D2235A8F-F7FA-47B5-AF11-8E8C793054C4}"/>
                </a:ext>
              </a:extLst>
            </p:cNvPr>
            <p:cNvPicPr>
              <a:picLocks noChangeAspect="1"/>
            </p:cNvPicPr>
            <p:nvPr/>
          </p:nvPicPr>
          <p:blipFill>
            <a:blip r:embed="rId13"/>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xmlns="" id="{B3302E15-9BD2-4541-81FA-493CD96CCC62}"/>
                </a:ext>
              </a:extLst>
            </p:cNvPr>
            <p:cNvPicPr>
              <a:picLocks noChangeAspect="1"/>
            </p:cNvPicPr>
            <p:nvPr/>
          </p:nvPicPr>
          <p:blipFill>
            <a:blip r:embed="rId14"/>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xmlns="" id="{978212D8-00BB-4E02-B368-B03755B404BF}"/>
                </a:ext>
              </a:extLst>
            </p:cNvPr>
            <p:cNvPicPr>
              <a:picLocks noChangeAspect="1"/>
            </p:cNvPicPr>
            <p:nvPr/>
          </p:nvPicPr>
          <p:blipFill>
            <a:blip r:embed="rId15"/>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xmlns="" id="{EF92C2FE-2778-411C-B5D6-2A9D6CF4AE7D}"/>
                </a:ext>
              </a:extLst>
            </p:cNvPr>
            <p:cNvPicPr>
              <a:picLocks noChangeAspect="1"/>
            </p:cNvPicPr>
            <p:nvPr/>
          </p:nvPicPr>
          <p:blipFill>
            <a:blip r:embed="rId16"/>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xmlns=""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xmlns=""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xmlns=""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xmlns=""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xmlns=""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xmlns=""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xmlns=""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xmlns=""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xmlns=""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xmlns="" id="{55E5E810-B581-4918-8203-D0DBAE39134C}"/>
              </a:ext>
            </a:extLst>
          </p:cNvPr>
          <p:cNvPicPr>
            <a:picLocks noChangeAspect="1"/>
          </p:cNvPicPr>
          <p:nvPr/>
        </p:nvPicPr>
        <p:blipFill>
          <a:blip r:embed="rId17"/>
          <a:stretch>
            <a:fillRect/>
          </a:stretch>
        </p:blipFill>
        <p:spPr>
          <a:xfrm>
            <a:off x="203851" y="1750918"/>
            <a:ext cx="8436548" cy="5119349"/>
          </a:xfrm>
          <a:prstGeom prst="rect">
            <a:avLst/>
          </a:prstGeom>
        </p:spPr>
      </p:pic>
    </p:spTree>
    <p:extLst>
      <p:ext uri="{BB962C8B-B14F-4D97-AF65-F5344CB8AC3E}">
        <p14:creationId xmlns:p14="http://schemas.microsoft.com/office/powerpoint/2010/main" val="197169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AB8D66-5E0D-40E5-BA72-F20B6E09AAE1}"/>
              </a:ext>
            </a:extLst>
          </p:cNvPr>
          <p:cNvSpPr>
            <a:spLocks noGrp="1"/>
          </p:cNvSpPr>
          <p:nvPr>
            <p:ph type="title"/>
          </p:nvPr>
        </p:nvSpPr>
        <p:spPr>
          <a:xfrm>
            <a:off x="914400" y="-96756"/>
            <a:ext cx="8229600" cy="796950"/>
          </a:xfrm>
        </p:spPr>
        <p:txBody>
          <a:bodyPr>
            <a:normAutofit fontScale="90000"/>
          </a:bodyPr>
          <a:lstStyle/>
          <a:p>
            <a:r>
              <a:rPr lang="zh-CN" altLang="en-US" sz="2400" dirty="0" smtClean="0">
                <a:solidFill>
                  <a:srgbClr val="FF0000"/>
                </a:solidFill>
              </a:rPr>
              <a:t>新</a:t>
            </a:r>
            <a:r>
              <a:rPr lang="zh-CN" altLang="en-US" sz="2400" dirty="0">
                <a:solidFill>
                  <a:srgbClr val="FF0000"/>
                </a:solidFill>
              </a:rPr>
              <a:t>属性计算</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xmlns=""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3" name="矩形: 圆角 12">
            <a:extLst>
              <a:ext uri="{FF2B5EF4-FFF2-40B4-BE49-F238E27FC236}">
                <a16:creationId xmlns:a16="http://schemas.microsoft.com/office/drawing/2014/main" xmlns=""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sp>
        <p:nvSpPr>
          <p:cNvPr id="19" name="文本框 18">
            <a:extLst>
              <a:ext uri="{FF2B5EF4-FFF2-40B4-BE49-F238E27FC236}">
                <a16:creationId xmlns:a16="http://schemas.microsoft.com/office/drawing/2014/main" xmlns="" id="{E6EF5C53-1488-4A63-B0AA-39EE4D8527BB}"/>
              </a:ext>
            </a:extLst>
          </p:cNvPr>
          <p:cNvSpPr txBox="1"/>
          <p:nvPr/>
        </p:nvSpPr>
        <p:spPr>
          <a:xfrm>
            <a:off x="2671685" y="1247786"/>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20" name="Picture 4" descr="http://s1.knowsky.com/20170221/ngnvdubua2w25.png">
            <a:extLst>
              <a:ext uri="{FF2B5EF4-FFF2-40B4-BE49-F238E27FC236}">
                <a16:creationId xmlns:a16="http://schemas.microsoft.com/office/drawing/2014/main" xmlns=""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xmlns=""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xmlns=""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xmlns=""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B47992F8-9E56-4DBF-94E3-A46AEB502636}"/>
              </a:ext>
            </a:extLst>
          </p:cNvPr>
          <p:cNvSpPr txBox="1"/>
          <p:nvPr/>
        </p:nvSpPr>
        <p:spPr>
          <a:xfrm>
            <a:off x="2740214" y="912470"/>
            <a:ext cx="1584176" cy="307777"/>
          </a:xfrm>
          <a:prstGeom prst="rect">
            <a:avLst/>
          </a:prstGeom>
          <a:noFill/>
        </p:spPr>
        <p:txBody>
          <a:bodyPr wrap="square" rtlCol="0">
            <a:spAutoFit/>
          </a:bodyPr>
          <a:lstStyle/>
          <a:p>
            <a:r>
              <a:rPr lang="zh-CN" altLang="en-US" sz="1400" dirty="0"/>
              <a:t>机器学习</a:t>
            </a:r>
          </a:p>
        </p:txBody>
      </p:sp>
      <p:sp>
        <p:nvSpPr>
          <p:cNvPr id="26" name="矩形: 圆角 25">
            <a:extLst>
              <a:ext uri="{FF2B5EF4-FFF2-40B4-BE49-F238E27FC236}">
                <a16:creationId xmlns:a16="http://schemas.microsoft.com/office/drawing/2014/main" xmlns="" id="{6A433363-562A-4ED3-91DF-D8CC7C4C3205}"/>
              </a:ext>
            </a:extLst>
          </p:cNvPr>
          <p:cNvSpPr/>
          <p:nvPr/>
        </p:nvSpPr>
        <p:spPr>
          <a:xfrm>
            <a:off x="455004" y="3253840"/>
            <a:ext cx="504351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xmlns="" id="{E621647A-E9DA-4E92-873E-2ECC9E082522}"/>
              </a:ext>
            </a:extLst>
          </p:cNvPr>
          <p:cNvSpPr txBox="1"/>
          <p:nvPr/>
        </p:nvSpPr>
        <p:spPr>
          <a:xfrm>
            <a:off x="691828" y="3212976"/>
            <a:ext cx="1584176" cy="307777"/>
          </a:xfrm>
          <a:prstGeom prst="rect">
            <a:avLst/>
          </a:prstGeom>
          <a:noFill/>
        </p:spPr>
        <p:txBody>
          <a:bodyPr wrap="square" rtlCol="0">
            <a:spAutoFit/>
          </a:bodyPr>
          <a:lstStyle/>
          <a:p>
            <a:r>
              <a:rPr lang="zh-CN" altLang="en-US" sz="1400" dirty="0"/>
              <a:t>实验结果</a:t>
            </a:r>
          </a:p>
        </p:txBody>
      </p:sp>
      <p:pic>
        <p:nvPicPr>
          <p:cNvPr id="29" name="图片 28">
            <a:extLst>
              <a:ext uri="{FF2B5EF4-FFF2-40B4-BE49-F238E27FC236}">
                <a16:creationId xmlns:a16="http://schemas.microsoft.com/office/drawing/2014/main" xmlns="" id="{ACDE4779-5FA2-4948-8C9A-3EA266033DB6}"/>
              </a:ext>
            </a:extLst>
          </p:cNvPr>
          <p:cNvPicPr>
            <a:picLocks noChangeAspect="1"/>
          </p:cNvPicPr>
          <p:nvPr/>
        </p:nvPicPr>
        <p:blipFill>
          <a:blip r:embed="rId5"/>
          <a:stretch>
            <a:fillRect/>
          </a:stretch>
        </p:blipFill>
        <p:spPr>
          <a:xfrm>
            <a:off x="563496" y="3612227"/>
            <a:ext cx="1657573" cy="1284687"/>
          </a:xfrm>
          <a:prstGeom prst="rect">
            <a:avLst/>
          </a:prstGeom>
        </p:spPr>
      </p:pic>
      <p:pic>
        <p:nvPicPr>
          <p:cNvPr id="30" name="图片 29">
            <a:extLst>
              <a:ext uri="{FF2B5EF4-FFF2-40B4-BE49-F238E27FC236}">
                <a16:creationId xmlns:a16="http://schemas.microsoft.com/office/drawing/2014/main" xmlns="" id="{E45C71E9-F437-4356-942D-1DF886B40236}"/>
              </a:ext>
            </a:extLst>
          </p:cNvPr>
          <p:cNvPicPr>
            <a:picLocks noChangeAspect="1"/>
          </p:cNvPicPr>
          <p:nvPr/>
        </p:nvPicPr>
        <p:blipFill>
          <a:blip r:embed="rId6"/>
          <a:stretch>
            <a:fillRect/>
          </a:stretch>
        </p:blipFill>
        <p:spPr>
          <a:xfrm>
            <a:off x="2328870" y="3632798"/>
            <a:ext cx="1583225" cy="1297959"/>
          </a:xfrm>
          <a:prstGeom prst="rect">
            <a:avLst/>
          </a:prstGeom>
        </p:spPr>
      </p:pic>
      <p:pic>
        <p:nvPicPr>
          <p:cNvPr id="31" name="图片 30">
            <a:extLst>
              <a:ext uri="{FF2B5EF4-FFF2-40B4-BE49-F238E27FC236}">
                <a16:creationId xmlns:a16="http://schemas.microsoft.com/office/drawing/2014/main" xmlns="" id="{BF37ACC8-3855-4749-BEF6-05EBB5C64FD0}"/>
              </a:ext>
            </a:extLst>
          </p:cNvPr>
          <p:cNvPicPr>
            <a:picLocks noChangeAspect="1"/>
          </p:cNvPicPr>
          <p:nvPr/>
        </p:nvPicPr>
        <p:blipFill>
          <a:blip r:embed="rId7"/>
          <a:stretch>
            <a:fillRect/>
          </a:stretch>
        </p:blipFill>
        <p:spPr>
          <a:xfrm>
            <a:off x="3848550" y="3632798"/>
            <a:ext cx="1607469" cy="1285410"/>
          </a:xfrm>
          <a:prstGeom prst="rect">
            <a:avLst/>
          </a:prstGeom>
        </p:spPr>
      </p:pic>
      <p:graphicFrame>
        <p:nvGraphicFramePr>
          <p:cNvPr id="32" name="表格 31">
            <a:extLst>
              <a:ext uri="{FF2B5EF4-FFF2-40B4-BE49-F238E27FC236}">
                <a16:creationId xmlns:a16="http://schemas.microsoft.com/office/drawing/2014/main" xmlns="" id="{44E0C71A-2CE5-4F6D-B089-CC10F3CF5570}"/>
              </a:ext>
            </a:extLst>
          </p:cNvPr>
          <p:cNvGraphicFramePr>
            <a:graphicFrameLocks noGrp="1"/>
          </p:cNvGraphicFramePr>
          <p:nvPr>
            <p:extLst/>
          </p:nvPr>
        </p:nvGraphicFramePr>
        <p:xfrm>
          <a:off x="480024" y="5854484"/>
          <a:ext cx="5065299" cy="886884"/>
        </p:xfrm>
        <a:graphic>
          <a:graphicData uri="http://schemas.openxmlformats.org/drawingml/2006/table">
            <a:tbl>
              <a:tblPr>
                <a:tableStyleId>{8A107856-5554-42FB-B03E-39F5DBC370BA}</a:tableStyleId>
              </a:tblPr>
              <a:tblGrid>
                <a:gridCol w="1039036">
                  <a:extLst>
                    <a:ext uri="{9D8B030D-6E8A-4147-A177-3AD203B41FA5}">
                      <a16:colId xmlns:a16="http://schemas.microsoft.com/office/drawing/2014/main" xmlns="" val="874955744"/>
                    </a:ext>
                  </a:extLst>
                </a:gridCol>
                <a:gridCol w="1125622">
                  <a:extLst>
                    <a:ext uri="{9D8B030D-6E8A-4147-A177-3AD203B41FA5}">
                      <a16:colId xmlns:a16="http://schemas.microsoft.com/office/drawing/2014/main" xmlns="" val="283052616"/>
                    </a:ext>
                  </a:extLst>
                </a:gridCol>
                <a:gridCol w="1363734">
                  <a:extLst>
                    <a:ext uri="{9D8B030D-6E8A-4147-A177-3AD203B41FA5}">
                      <a16:colId xmlns:a16="http://schemas.microsoft.com/office/drawing/2014/main" xmlns="" val="3758211763"/>
                    </a:ext>
                  </a:extLst>
                </a:gridCol>
                <a:gridCol w="1536907">
                  <a:extLst>
                    <a:ext uri="{9D8B030D-6E8A-4147-A177-3AD203B41FA5}">
                      <a16:colId xmlns:a16="http://schemas.microsoft.com/office/drawing/2014/main" xmlns="" val="655483779"/>
                    </a:ext>
                  </a:extLst>
                </a:gridCol>
              </a:tblGrid>
              <a:tr h="221721">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宏观属性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微观属性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dirty="0">
                          <a:effectLst/>
                        </a:rPr>
                        <a:t>多尺度属性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853022840"/>
                  </a:ext>
                </a:extLst>
              </a:tr>
              <a:tr h="22172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0.043653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0.08450536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0.04407963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3747681805"/>
                  </a:ext>
                </a:extLst>
              </a:tr>
              <a:tr h="22172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0.048518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0.09196395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0.04922684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583746759"/>
                  </a:ext>
                </a:extLst>
              </a:tr>
              <a:tr h="221721">
                <a:tc>
                  <a:txBody>
                    <a:bodyPr/>
                    <a:lstStyle/>
                    <a:p>
                      <a:pPr algn="l" fontAlgn="b"/>
                      <a:r>
                        <a:rPr lang="zh-CN" altLang="en-US" sz="1100" u="none" strike="noStrike">
                          <a:effectLst/>
                        </a:rPr>
                        <a:t>高斯过程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a:effectLst/>
                        </a:rPr>
                        <a:t>0.032687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0.0827986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100" u="none" strike="noStrike" dirty="0">
                          <a:effectLst/>
                        </a:rPr>
                        <a:t>0.04120816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xmlns="" val="904562715"/>
                  </a:ext>
                </a:extLst>
              </a:tr>
            </a:tbl>
          </a:graphicData>
        </a:graphic>
      </p:graphicFrame>
      <p:sp>
        <p:nvSpPr>
          <p:cNvPr id="34" name="箭头: V 形 33">
            <a:extLst>
              <a:ext uri="{FF2B5EF4-FFF2-40B4-BE49-F238E27FC236}">
                <a16:creationId xmlns:a16="http://schemas.microsoft.com/office/drawing/2014/main" xmlns="" id="{95CBAFA8-3240-4A7D-8D7C-5110C091B085}"/>
              </a:ext>
            </a:extLst>
          </p:cNvPr>
          <p:cNvSpPr/>
          <p:nvPr/>
        </p:nvSpPr>
        <p:spPr>
          <a:xfrm rot="10800000">
            <a:off x="9612560" y="2252668"/>
            <a:ext cx="360040" cy="3600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a:extLst>
              <a:ext uri="{FF2B5EF4-FFF2-40B4-BE49-F238E27FC236}">
                <a16:creationId xmlns:a16="http://schemas.microsoft.com/office/drawing/2014/main" xmlns="" id="{829A3B37-7652-4B8A-AFA4-CF48E843D048}"/>
              </a:ext>
            </a:extLst>
          </p:cNvPr>
          <p:cNvPicPr>
            <a:picLocks noChangeAspect="1"/>
          </p:cNvPicPr>
          <p:nvPr/>
        </p:nvPicPr>
        <p:blipFill>
          <a:blip r:embed="rId8"/>
          <a:stretch>
            <a:fillRect/>
          </a:stretch>
        </p:blipFill>
        <p:spPr>
          <a:xfrm>
            <a:off x="299726" y="3173322"/>
            <a:ext cx="5305272" cy="2285540"/>
          </a:xfrm>
          <a:prstGeom prst="rect">
            <a:avLst/>
          </a:prstGeom>
          <a:ln>
            <a:solidFill>
              <a:schemeClr val="accent1"/>
            </a:solidFill>
          </a:ln>
        </p:spPr>
      </p:pic>
      <p:graphicFrame>
        <p:nvGraphicFramePr>
          <p:cNvPr id="9" name="表格 8">
            <a:extLst>
              <a:ext uri="{FF2B5EF4-FFF2-40B4-BE49-F238E27FC236}">
                <a16:creationId xmlns:a16="http://schemas.microsoft.com/office/drawing/2014/main" xmlns="" id="{53171B14-AD36-4FC1-9151-7E61428B7338}"/>
              </a:ext>
            </a:extLst>
          </p:cNvPr>
          <p:cNvGraphicFramePr>
            <a:graphicFrameLocks noGrp="1"/>
          </p:cNvGraphicFramePr>
          <p:nvPr>
            <p:extLst/>
          </p:nvPr>
        </p:nvGraphicFramePr>
        <p:xfrm>
          <a:off x="6284209" y="1089134"/>
          <a:ext cx="2424024" cy="4639246"/>
        </p:xfrm>
        <a:graphic>
          <a:graphicData uri="http://schemas.openxmlformats.org/drawingml/2006/table">
            <a:tbl>
              <a:tblPr/>
              <a:tblGrid>
                <a:gridCol w="606006">
                  <a:extLst>
                    <a:ext uri="{9D8B030D-6E8A-4147-A177-3AD203B41FA5}">
                      <a16:colId xmlns:a16="http://schemas.microsoft.com/office/drawing/2014/main" xmlns="" val="3113492145"/>
                    </a:ext>
                  </a:extLst>
                </a:gridCol>
                <a:gridCol w="606006">
                  <a:extLst>
                    <a:ext uri="{9D8B030D-6E8A-4147-A177-3AD203B41FA5}">
                      <a16:colId xmlns:a16="http://schemas.microsoft.com/office/drawing/2014/main" xmlns="" val="1229954031"/>
                    </a:ext>
                  </a:extLst>
                </a:gridCol>
                <a:gridCol w="606006">
                  <a:extLst>
                    <a:ext uri="{9D8B030D-6E8A-4147-A177-3AD203B41FA5}">
                      <a16:colId xmlns:a16="http://schemas.microsoft.com/office/drawing/2014/main" xmlns="" val="580958859"/>
                    </a:ext>
                  </a:extLst>
                </a:gridCol>
                <a:gridCol w="606006">
                  <a:extLst>
                    <a:ext uri="{9D8B030D-6E8A-4147-A177-3AD203B41FA5}">
                      <a16:colId xmlns:a16="http://schemas.microsoft.com/office/drawing/2014/main" xmlns="" val="2166735340"/>
                    </a:ext>
                  </a:extLst>
                </a:gridCol>
              </a:tblGrid>
              <a:tr h="156226">
                <a:tc>
                  <a:txBody>
                    <a:bodyPr/>
                    <a:lstStyle/>
                    <a:p>
                      <a:pPr algn="ctr" fontAlgn="t"/>
                      <a:r>
                        <a:rPr lang="en-US" sz="900" b="1" i="0" u="none" strike="noStrike">
                          <a:effectLst/>
                          <a:latin typeface="Arial" panose="020B0604020202020204" pitchFamily="34" charset="0"/>
                        </a:rPr>
                        <a:t>real_life </a:t>
                      </a:r>
                    </a:p>
                  </a:txBody>
                  <a:tcPr marL="6627" marR="6627" marT="6627"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ai</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macro</a:t>
                      </a:r>
                    </a:p>
                  </a:txBody>
                  <a:tcPr marL="6627" marR="6627" marT="6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900" b="1" i="0" u="none" strike="noStrike">
                          <a:effectLst/>
                          <a:latin typeface="Arial" panose="020B0604020202020204" pitchFamily="34" charset="0"/>
                        </a:rPr>
                        <a:t>micro</a:t>
                      </a:r>
                    </a:p>
                  </a:txBody>
                  <a:tcPr marL="6627" marR="6627" marT="6627"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406465"/>
                  </a:ext>
                </a:extLst>
              </a:tr>
              <a:tr h="149434">
                <a:tc>
                  <a:txBody>
                    <a:bodyPr/>
                    <a:lstStyle/>
                    <a:p>
                      <a:pPr algn="r" fontAlgn="b"/>
                      <a:r>
                        <a:rPr lang="en-US" altLang="zh-CN" sz="900" b="0" i="0" u="none" strike="noStrike">
                          <a:effectLst/>
                          <a:latin typeface="Arial" panose="020B0604020202020204" pitchFamily="34" charset="0"/>
                        </a:rPr>
                        <a:t>4.65396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6.087811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6.006199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6.611697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5767954"/>
                  </a:ext>
                </a:extLst>
              </a:tr>
              <a:tr h="149434">
                <a:tc>
                  <a:txBody>
                    <a:bodyPr/>
                    <a:lstStyle/>
                    <a:p>
                      <a:pPr algn="r" fontAlgn="b"/>
                      <a:r>
                        <a:rPr lang="en-US" altLang="zh-CN" sz="900" b="0" i="0" u="none" strike="noStrike">
                          <a:effectLst/>
                          <a:latin typeface="Arial" panose="020B0604020202020204" pitchFamily="34" charset="0"/>
                        </a:rPr>
                        <a:t>5.111988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6.004049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5.685355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6.133451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2140780"/>
                  </a:ext>
                </a:extLst>
              </a:tr>
              <a:tr h="149434">
                <a:tc>
                  <a:txBody>
                    <a:bodyPr/>
                    <a:lstStyle/>
                    <a:p>
                      <a:pPr algn="r" fontAlgn="b"/>
                      <a:r>
                        <a:rPr lang="en-US" altLang="zh-CN" sz="900" b="0" i="0" u="none" strike="noStrike">
                          <a:effectLst/>
                          <a:latin typeface="Arial" panose="020B0604020202020204" pitchFamily="34" charset="0"/>
                        </a:rPr>
                        <a:t>5.325446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5.554316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5.425919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5.671031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0815442"/>
                  </a:ext>
                </a:extLst>
              </a:tr>
              <a:tr h="149434">
                <a:tc>
                  <a:txBody>
                    <a:bodyPr/>
                    <a:lstStyle/>
                    <a:p>
                      <a:pPr algn="r" fontAlgn="b"/>
                      <a:r>
                        <a:rPr lang="en-US" altLang="zh-CN" sz="900" b="0" i="0" u="none" strike="noStrike">
                          <a:effectLst/>
                          <a:latin typeface="Arial" panose="020B0604020202020204" pitchFamily="34" charset="0"/>
                        </a:rPr>
                        <a:t>5.352332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5.77967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6.025742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95830471"/>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5.600293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5.533449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6.085482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59956905"/>
                  </a:ext>
                </a:extLst>
              </a:tr>
              <a:tr h="149434">
                <a:tc>
                  <a:txBody>
                    <a:bodyPr/>
                    <a:lstStyle/>
                    <a:p>
                      <a:pPr algn="r" fontAlgn="b"/>
                      <a:r>
                        <a:rPr lang="en-US" altLang="zh-CN" sz="900" b="0" i="0" u="none" strike="noStrike">
                          <a:effectLst/>
                          <a:latin typeface="Arial" panose="020B0604020202020204" pitchFamily="34" charset="0"/>
                        </a:rPr>
                        <a:t>5.39499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5.945998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5.847513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5.875929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6694673"/>
                  </a:ext>
                </a:extLst>
              </a:tr>
              <a:tr h="149434">
                <a:tc>
                  <a:txBody>
                    <a:bodyPr/>
                    <a:lstStyle/>
                    <a:p>
                      <a:pPr algn="r" fontAlgn="b"/>
                      <a:r>
                        <a:rPr lang="en-US" altLang="zh-CN" sz="900" b="0" i="0" u="none" strike="noStrike">
                          <a:effectLst/>
                          <a:latin typeface="Arial" panose="020B0604020202020204" pitchFamily="34" charset="0"/>
                        </a:rPr>
                        <a:t>5.447599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5.75249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5.74529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5.764441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0697364"/>
                  </a:ext>
                </a:extLst>
              </a:tr>
              <a:tr h="149434">
                <a:tc>
                  <a:txBody>
                    <a:bodyPr/>
                    <a:lstStyle/>
                    <a:p>
                      <a:pPr algn="r" fontAlgn="b"/>
                      <a:r>
                        <a:rPr lang="en-US" altLang="zh-CN" sz="900" b="0" i="0" u="none" strike="noStrike">
                          <a:effectLst/>
                          <a:latin typeface="Arial" panose="020B0604020202020204" pitchFamily="34" charset="0"/>
                        </a:rPr>
                        <a:t>5.482304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5.594132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5.520459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5.939678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82034323"/>
                  </a:ext>
                </a:extLst>
              </a:tr>
              <a:tr h="149434">
                <a:tc>
                  <a:txBody>
                    <a:bodyPr/>
                    <a:lstStyle/>
                    <a:p>
                      <a:pPr algn="r" fontAlgn="b"/>
                      <a:r>
                        <a:rPr lang="en-US" altLang="zh-CN" sz="900" b="0" i="0" u="none" strike="noStrike">
                          <a:effectLst/>
                          <a:latin typeface="Arial" panose="020B0604020202020204" pitchFamily="34" charset="0"/>
                        </a:rPr>
                        <a:t>5.500442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5.766776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5.740583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5.798654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973550"/>
                  </a:ext>
                </a:extLst>
              </a:tr>
              <a:tr h="149434">
                <a:tc>
                  <a:txBody>
                    <a:bodyPr/>
                    <a:lstStyle/>
                    <a:p>
                      <a:pPr algn="r" fontAlgn="b"/>
                      <a:r>
                        <a:rPr lang="en-US" altLang="zh-CN" sz="900" b="0" i="0" u="none" strike="noStrike">
                          <a:effectLst/>
                          <a:latin typeface="Arial" panose="020B0604020202020204" pitchFamily="34" charset="0"/>
                        </a:rPr>
                        <a:t>5.598422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5.749676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5.533551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656198"/>
                  </a:ext>
                </a:extLst>
              </a:tr>
              <a:tr h="149434">
                <a:tc>
                  <a:txBody>
                    <a:bodyPr/>
                    <a:lstStyle/>
                    <a:p>
                      <a:pPr algn="r" fontAlgn="b"/>
                      <a:r>
                        <a:rPr lang="en-US" altLang="zh-CN" sz="900" b="0" i="0" u="none" strike="noStrike">
                          <a:effectLst/>
                          <a:latin typeface="Arial" panose="020B0604020202020204" pitchFamily="34" charset="0"/>
                        </a:rPr>
                        <a:t>5.617861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5.641116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5.62699</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6.322937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3742316"/>
                  </a:ext>
                </a:extLst>
              </a:tr>
              <a:tr h="149434">
                <a:tc>
                  <a:txBody>
                    <a:bodyPr/>
                    <a:lstStyle/>
                    <a:p>
                      <a:pPr algn="r" fontAlgn="b"/>
                      <a:r>
                        <a:rPr lang="en-US" altLang="zh-CN" sz="900" b="0" i="0" u="none" strike="noStrike">
                          <a:effectLst/>
                          <a:latin typeface="Arial" panose="020B0604020202020204" pitchFamily="34" charset="0"/>
                        </a:rPr>
                        <a:t>5.69944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5.586815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5.560134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5.899821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87008557"/>
                  </a:ext>
                </a:extLst>
              </a:tr>
              <a:tr h="149434">
                <a:tc>
                  <a:txBody>
                    <a:bodyPr/>
                    <a:lstStyle/>
                    <a:p>
                      <a:pPr algn="r" fontAlgn="b"/>
                      <a:r>
                        <a:rPr lang="en-US" altLang="zh-CN" sz="900" b="0" i="0" u="none" strike="noStrike">
                          <a:effectLst/>
                          <a:latin typeface="Arial" panose="020B0604020202020204" pitchFamily="34" charset="0"/>
                        </a:rPr>
                        <a:t>5.765191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6.047161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5.986501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7181546"/>
                  </a:ext>
                </a:extLst>
              </a:tr>
              <a:tr h="149434">
                <a:tc>
                  <a:txBody>
                    <a:bodyPr/>
                    <a:lstStyle/>
                    <a:p>
                      <a:pPr algn="r" fontAlgn="b"/>
                      <a:r>
                        <a:rPr lang="en-US" altLang="zh-CN" sz="900" b="0" i="0" u="none" strike="noStrike">
                          <a:effectLst/>
                          <a:latin typeface="Arial" panose="020B0604020202020204" pitchFamily="34" charset="0"/>
                        </a:rPr>
                        <a:t>5.778581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5.543705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5.527012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5.932647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337700"/>
                  </a:ext>
                </a:extLst>
              </a:tr>
              <a:tr h="149434">
                <a:tc>
                  <a:txBody>
                    <a:bodyPr/>
                    <a:lstStyle/>
                    <a:p>
                      <a:pPr algn="r" fontAlgn="b"/>
                      <a:r>
                        <a:rPr lang="en-US" altLang="zh-CN" sz="900" b="0" i="0" u="none" strike="noStrike">
                          <a:effectLst/>
                          <a:latin typeface="Arial" panose="020B0604020202020204" pitchFamily="34" charset="0"/>
                        </a:rPr>
                        <a:t>5.793928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6.263874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6.237911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6.485075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091197"/>
                  </a:ext>
                </a:extLst>
              </a:tr>
              <a:tr h="149434">
                <a:tc>
                  <a:txBody>
                    <a:bodyPr/>
                    <a:lstStyle/>
                    <a:p>
                      <a:pPr algn="r" fontAlgn="b"/>
                      <a:r>
                        <a:rPr lang="en-US" altLang="zh-CN" sz="900" b="0" i="0" u="none" strike="noStrike">
                          <a:effectLst/>
                          <a:latin typeface="Arial" panose="020B0604020202020204" pitchFamily="34" charset="0"/>
                        </a:rPr>
                        <a:t>5.809643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5.683978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5.708744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5.532808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3292807"/>
                  </a:ext>
                </a:extLst>
              </a:tr>
              <a:tr h="149434">
                <a:tc>
                  <a:txBody>
                    <a:bodyPr/>
                    <a:lstStyle/>
                    <a:p>
                      <a:pPr algn="r" fontAlgn="b"/>
                      <a:r>
                        <a:rPr lang="en-US" altLang="zh-CN" sz="900" b="0" i="0" u="none" strike="noStrike">
                          <a:effectLst/>
                          <a:latin typeface="Arial" panose="020B0604020202020204" pitchFamily="34" charset="0"/>
                        </a:rPr>
                        <a:t>5.842384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6.651354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6.644575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6.69682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905149"/>
                  </a:ext>
                </a:extLst>
              </a:tr>
              <a:tr h="149434">
                <a:tc>
                  <a:txBody>
                    <a:bodyPr/>
                    <a:lstStyle/>
                    <a:p>
                      <a:pPr algn="r" fontAlgn="b"/>
                      <a:r>
                        <a:rPr lang="en-US" altLang="zh-CN" sz="900" b="0" i="0" u="none" strike="noStrike">
                          <a:effectLst/>
                          <a:latin typeface="Arial" panose="020B0604020202020204" pitchFamily="34" charset="0"/>
                        </a:rPr>
                        <a:t>5.932245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6.119633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6.127051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5.874806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4639630"/>
                  </a:ext>
                </a:extLst>
              </a:tr>
              <a:tr h="149434">
                <a:tc>
                  <a:txBody>
                    <a:bodyPr/>
                    <a:lstStyle/>
                    <a:p>
                      <a:pPr algn="r" fontAlgn="b"/>
                      <a:r>
                        <a:rPr lang="en-US" altLang="zh-CN" sz="900" b="0" i="0" u="none" strike="noStrike">
                          <a:effectLst/>
                          <a:latin typeface="Arial" panose="020B0604020202020204" pitchFamily="34" charset="0"/>
                        </a:rPr>
                        <a:t>5.940171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5.992633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6.037991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6.518997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26069549"/>
                  </a:ext>
                </a:extLst>
              </a:tr>
              <a:tr h="149434">
                <a:tc>
                  <a:txBody>
                    <a:bodyPr/>
                    <a:lstStyle/>
                    <a:p>
                      <a:pPr algn="r" fontAlgn="b"/>
                      <a:r>
                        <a:rPr lang="en-US" altLang="zh-CN" sz="900" b="0" i="0" u="none" strike="noStrike">
                          <a:effectLst/>
                          <a:latin typeface="Arial" panose="020B0604020202020204" pitchFamily="34" charset="0"/>
                        </a:rPr>
                        <a:t>5.958425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5.92318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5.768041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6.002723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1944116"/>
                  </a:ext>
                </a:extLst>
              </a:tr>
              <a:tr h="149434">
                <a:tc>
                  <a:txBody>
                    <a:bodyPr/>
                    <a:lstStyle/>
                    <a:p>
                      <a:pPr algn="r" fontAlgn="b"/>
                      <a:r>
                        <a:rPr lang="en-US" altLang="zh-CN" sz="900" b="0" i="0" u="none" strike="noStrike">
                          <a:effectLst/>
                          <a:latin typeface="Arial" panose="020B0604020202020204" pitchFamily="34" charset="0"/>
                        </a:rPr>
                        <a:t>5.963322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6.032998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6.018342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6.13832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6779236"/>
                  </a:ext>
                </a:extLst>
              </a:tr>
              <a:tr h="149434">
                <a:tc>
                  <a:txBody>
                    <a:bodyPr/>
                    <a:lstStyle/>
                    <a:p>
                      <a:pPr algn="r" fontAlgn="b"/>
                      <a:r>
                        <a:rPr lang="en-US" altLang="zh-CN" sz="900" b="0" i="0" u="none" strike="noStrike">
                          <a:effectLst/>
                          <a:latin typeface="Arial" panose="020B0604020202020204" pitchFamily="34" charset="0"/>
                        </a:rPr>
                        <a:t>5.991465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6.22904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6.160974</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6.91155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023510"/>
                  </a:ext>
                </a:extLst>
              </a:tr>
              <a:tr h="149434">
                <a:tc>
                  <a:txBody>
                    <a:bodyPr/>
                    <a:lstStyle/>
                    <a:p>
                      <a:pPr algn="r" fontAlgn="b"/>
                      <a:r>
                        <a:rPr lang="en-US" altLang="zh-CN" sz="900" b="0" i="0" u="none" strike="noStrike">
                          <a:effectLst/>
                          <a:latin typeface="Arial" panose="020B0604020202020204" pitchFamily="34" charset="0"/>
                        </a:rPr>
                        <a:t>6.029242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5.922426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5.914162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5.911965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4347616"/>
                  </a:ext>
                </a:extLst>
              </a:tr>
              <a:tr h="149434">
                <a:tc>
                  <a:txBody>
                    <a:bodyPr/>
                    <a:lstStyle/>
                    <a:p>
                      <a:pPr algn="r" fontAlgn="b"/>
                      <a:r>
                        <a:rPr lang="en-US" altLang="zh-CN" sz="900" b="0" i="0" u="none" strike="noStrike">
                          <a:effectLst/>
                          <a:latin typeface="Arial" panose="020B0604020202020204" pitchFamily="34" charset="0"/>
                        </a:rPr>
                        <a:t>6.030685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6.49952</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6.040827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5.744877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23010547"/>
                  </a:ext>
                </a:extLst>
              </a:tr>
              <a:tr h="149434">
                <a:tc>
                  <a:txBody>
                    <a:bodyPr/>
                    <a:lstStyle/>
                    <a:p>
                      <a:pPr algn="r" fontAlgn="b"/>
                      <a:r>
                        <a:rPr lang="en-US" altLang="zh-CN" sz="900" b="0" i="0" u="none" strike="noStrike">
                          <a:effectLst/>
                          <a:latin typeface="Arial" panose="020B0604020202020204" pitchFamily="34" charset="0"/>
                        </a:rPr>
                        <a:t>6.063785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6.280526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6.29016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6.248536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718800"/>
                  </a:ext>
                </a:extLst>
              </a:tr>
              <a:tr h="149434">
                <a:tc>
                  <a:txBody>
                    <a:bodyPr/>
                    <a:lstStyle/>
                    <a:p>
                      <a:pPr algn="r" fontAlgn="b"/>
                      <a:r>
                        <a:rPr lang="en-US" altLang="zh-CN" sz="900" b="0" i="0" u="none" strike="noStrike">
                          <a:effectLst/>
                          <a:latin typeface="Arial" panose="020B0604020202020204" pitchFamily="34" charset="0"/>
                        </a:rPr>
                        <a:t>6.071661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6.061268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6.065961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6.026346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10168086"/>
                  </a:ext>
                </a:extLst>
              </a:tr>
              <a:tr h="149434">
                <a:tc>
                  <a:txBody>
                    <a:bodyPr/>
                    <a:lstStyle/>
                    <a:p>
                      <a:pPr algn="r" fontAlgn="b"/>
                      <a:r>
                        <a:rPr lang="en-US" altLang="zh-CN" sz="900" b="0" i="0" u="none" strike="noStrike">
                          <a:effectLst/>
                          <a:latin typeface="Arial" panose="020B0604020202020204" pitchFamily="34" charset="0"/>
                        </a:rPr>
                        <a:t>6.075346</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6.008525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5.91908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5.928927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5975073"/>
                  </a:ext>
                </a:extLst>
              </a:tr>
              <a:tr h="149434">
                <a:tc>
                  <a:txBody>
                    <a:bodyPr/>
                    <a:lstStyle/>
                    <a:p>
                      <a:pPr algn="r" fontAlgn="b"/>
                      <a:r>
                        <a:rPr lang="en-US" altLang="zh-CN" sz="900" b="0" i="0" u="none" strike="noStrike">
                          <a:effectLst/>
                          <a:latin typeface="Arial" panose="020B0604020202020204" pitchFamily="34" charset="0"/>
                        </a:rPr>
                        <a:t>6.078788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6.030078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6.041803</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6.104388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61870"/>
                  </a:ext>
                </a:extLst>
              </a:tr>
              <a:tr h="149434">
                <a:tc>
                  <a:txBody>
                    <a:bodyPr/>
                    <a:lstStyle/>
                    <a:p>
                      <a:pPr algn="r" fontAlgn="b"/>
                      <a:r>
                        <a:rPr lang="en-US" altLang="zh-CN" sz="900" b="0" i="0" u="none" strike="noStrike">
                          <a:effectLst/>
                          <a:latin typeface="Arial" panose="020B0604020202020204" pitchFamily="34" charset="0"/>
                        </a:rPr>
                        <a:t>6.086775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6.198608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6.247315</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5.871971</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34667580"/>
                  </a:ext>
                </a:extLst>
              </a:tr>
              <a:tr h="149434">
                <a:tc>
                  <a:txBody>
                    <a:bodyPr/>
                    <a:lstStyle/>
                    <a:p>
                      <a:pPr algn="r" fontAlgn="b"/>
                      <a:r>
                        <a:rPr lang="en-US" altLang="zh-CN" sz="900" b="0" i="0" u="none" strike="noStrike">
                          <a:effectLst/>
                          <a:latin typeface="Arial" panose="020B0604020202020204" pitchFamily="34" charset="0"/>
                        </a:rPr>
                        <a:t>6.109248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5.972248</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a:effectLst/>
                          <a:latin typeface="Arial" panose="020B0604020202020204" pitchFamily="34" charset="0"/>
                        </a:rPr>
                        <a:t>5.90467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900" b="0" i="0" u="none" strike="noStrike" dirty="0">
                          <a:effectLst/>
                          <a:latin typeface="Arial" panose="020B0604020202020204" pitchFamily="34" charset="0"/>
                        </a:rPr>
                        <a:t>6.361707</a:t>
                      </a:r>
                    </a:p>
                  </a:txBody>
                  <a:tcPr marL="6627" marR="6627" marT="6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4970791"/>
                  </a:ext>
                </a:extLst>
              </a:tr>
            </a:tbl>
          </a:graphicData>
        </a:graphic>
      </p:graphicFrame>
      <p:sp>
        <p:nvSpPr>
          <p:cNvPr id="33" name="矩形: 圆角 32">
            <a:extLst>
              <a:ext uri="{FF2B5EF4-FFF2-40B4-BE49-F238E27FC236}">
                <a16:creationId xmlns:a16="http://schemas.microsoft.com/office/drawing/2014/main" xmlns="" id="{40844E59-1454-42CF-918C-922AF3E81E4F}"/>
              </a:ext>
            </a:extLst>
          </p:cNvPr>
          <p:cNvSpPr/>
          <p:nvPr/>
        </p:nvSpPr>
        <p:spPr>
          <a:xfrm>
            <a:off x="6023015" y="764704"/>
            <a:ext cx="2886852" cy="505284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24AACDC-D1C6-43FD-9B75-74250B6585AD}"/>
              </a:ext>
            </a:extLst>
          </p:cNvPr>
          <p:cNvSpPr txBox="1"/>
          <p:nvPr/>
        </p:nvSpPr>
        <p:spPr>
          <a:xfrm>
            <a:off x="6268771" y="813316"/>
            <a:ext cx="1584176" cy="307777"/>
          </a:xfrm>
          <a:prstGeom prst="rect">
            <a:avLst/>
          </a:prstGeom>
          <a:noFill/>
        </p:spPr>
        <p:txBody>
          <a:bodyPr wrap="square" rtlCol="0">
            <a:spAutoFit/>
          </a:bodyPr>
          <a:lstStyle/>
          <a:p>
            <a:r>
              <a:rPr lang="zh-CN" altLang="en-US" sz="1400" dirty="0"/>
              <a:t>预测对比</a:t>
            </a:r>
          </a:p>
        </p:txBody>
      </p:sp>
      <p:sp>
        <p:nvSpPr>
          <p:cNvPr id="10" name="文本框 9">
            <a:extLst>
              <a:ext uri="{FF2B5EF4-FFF2-40B4-BE49-F238E27FC236}">
                <a16:creationId xmlns:a16="http://schemas.microsoft.com/office/drawing/2014/main" xmlns="" id="{AF12E857-29BE-4A0D-8D87-FC607082ABFD}"/>
              </a:ext>
            </a:extLst>
          </p:cNvPr>
          <p:cNvSpPr txBox="1"/>
          <p:nvPr/>
        </p:nvSpPr>
        <p:spPr>
          <a:xfrm>
            <a:off x="5990277" y="5874026"/>
            <a:ext cx="2952328"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dirty="0"/>
              <a:t>多尺度样本预测蠕变的精度甚至更低，原因可能是相对于小样本，维度更高，导致得精度下降，</a:t>
            </a:r>
            <a:r>
              <a:rPr lang="zh-CN" altLang="en-US" sz="1400" b="1" dirty="0"/>
              <a:t>所以有必要进行特征选择！</a:t>
            </a:r>
          </a:p>
        </p:txBody>
      </p:sp>
      <p:sp>
        <p:nvSpPr>
          <p:cNvPr id="38" name="箭头: 右 37">
            <a:extLst>
              <a:ext uri="{FF2B5EF4-FFF2-40B4-BE49-F238E27FC236}">
                <a16:creationId xmlns:a16="http://schemas.microsoft.com/office/drawing/2014/main" xmlns=""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箭头: 右 39">
            <a:extLst>
              <a:ext uri="{FF2B5EF4-FFF2-40B4-BE49-F238E27FC236}">
                <a16:creationId xmlns:a16="http://schemas.microsoft.com/office/drawing/2014/main" xmlns="" id="{A13472D7-1D13-407A-BD93-22F70AC2BB96}"/>
              </a:ext>
            </a:extLst>
          </p:cNvPr>
          <p:cNvSpPr/>
          <p:nvPr/>
        </p:nvSpPr>
        <p:spPr>
          <a:xfrm rot="5400000">
            <a:off x="2740214" y="5466926"/>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xmlns="" id="{4F397AFD-E60E-4F94-89B3-B195E20CA2D3}"/>
              </a:ext>
            </a:extLst>
          </p:cNvPr>
          <p:cNvSpPr/>
          <p:nvPr/>
        </p:nvSpPr>
        <p:spPr>
          <a:xfrm>
            <a:off x="5596304" y="413607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xmlns=""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207807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9E259-002D-4D06-8FD9-54A2776983EE}"/>
              </a:ext>
            </a:extLst>
          </p:cNvPr>
          <p:cNvSpPr>
            <a:spLocks noGrp="1"/>
          </p:cNvSpPr>
          <p:nvPr>
            <p:ph type="title"/>
          </p:nvPr>
        </p:nvSpPr>
        <p:spPr>
          <a:xfrm>
            <a:off x="914400" y="-65113"/>
            <a:ext cx="8229600" cy="796950"/>
          </a:xfrm>
        </p:spPr>
        <p:txBody>
          <a:bodyPr/>
          <a:lstStyle/>
          <a:p>
            <a:r>
              <a:rPr lang="zh-CN" altLang="en-US" sz="2200" dirty="0" smtClean="0">
                <a:solidFill>
                  <a:srgbClr val="FF0000"/>
                </a:solidFill>
              </a:rPr>
              <a:t>新</a:t>
            </a:r>
            <a:r>
              <a:rPr lang="zh-CN" altLang="en-US" sz="2200" dirty="0">
                <a:solidFill>
                  <a:srgbClr val="FF0000"/>
                </a:solidFill>
              </a:rPr>
              <a:t>属性计算</a:t>
            </a:r>
            <a:br>
              <a:rPr lang="zh-CN" altLang="en-US" sz="2200" dirty="0">
                <a:solidFill>
                  <a:srgbClr val="FF0000"/>
                </a:solidFill>
              </a:rPr>
            </a:br>
            <a:r>
              <a:rPr lang="zh-CN" altLang="en-US" sz="2200" dirty="0">
                <a:solidFill>
                  <a:srgbClr val="FF0000"/>
                </a:solidFill>
              </a:rPr>
              <a:t>			</a:t>
            </a:r>
            <a:r>
              <a:rPr lang="en-US" altLang="zh-CN" sz="2200" dirty="0">
                <a:solidFill>
                  <a:srgbClr val="FF0000"/>
                </a:solidFill>
              </a:rPr>
              <a:t>---</a:t>
            </a:r>
            <a:r>
              <a:rPr lang="zh-CN" altLang="en-US" sz="2200" dirty="0">
                <a:solidFill>
                  <a:srgbClr val="FF0000"/>
                </a:solidFill>
              </a:rPr>
              <a:t>基于新属性的蠕变预测</a:t>
            </a:r>
            <a:endParaRPr lang="zh-CN" altLang="en-US" dirty="0"/>
          </a:p>
        </p:txBody>
      </p:sp>
      <p:graphicFrame>
        <p:nvGraphicFramePr>
          <p:cNvPr id="4" name="表格 3">
            <a:extLst>
              <a:ext uri="{FF2B5EF4-FFF2-40B4-BE49-F238E27FC236}">
                <a16:creationId xmlns:a16="http://schemas.microsoft.com/office/drawing/2014/main" xmlns="" id="{A7DACF13-7937-4A58-8C89-3D19E15585E7}"/>
              </a:ext>
            </a:extLst>
          </p:cNvPr>
          <p:cNvGraphicFramePr>
            <a:graphicFrameLocks noGrp="1"/>
          </p:cNvGraphicFramePr>
          <p:nvPr>
            <p:extLst/>
          </p:nvPr>
        </p:nvGraphicFramePr>
        <p:xfrm>
          <a:off x="222916" y="5638618"/>
          <a:ext cx="4299983" cy="1030742"/>
        </p:xfrm>
        <a:graphic>
          <a:graphicData uri="http://schemas.openxmlformats.org/drawingml/2006/table">
            <a:tbl>
              <a:tblPr>
                <a:tableStyleId>{8A107856-5554-42FB-B03E-39F5DBC370BA}</a:tableStyleId>
              </a:tblPr>
              <a:tblGrid>
                <a:gridCol w="1266253">
                  <a:extLst>
                    <a:ext uri="{9D8B030D-6E8A-4147-A177-3AD203B41FA5}">
                      <a16:colId xmlns:a16="http://schemas.microsoft.com/office/drawing/2014/main" xmlns="" val="3673177745"/>
                    </a:ext>
                  </a:extLst>
                </a:gridCol>
                <a:gridCol w="1371773">
                  <a:extLst>
                    <a:ext uri="{9D8B030D-6E8A-4147-A177-3AD203B41FA5}">
                      <a16:colId xmlns:a16="http://schemas.microsoft.com/office/drawing/2014/main" xmlns="" val="830347716"/>
                    </a:ext>
                  </a:extLst>
                </a:gridCol>
                <a:gridCol w="1661957">
                  <a:extLst>
                    <a:ext uri="{9D8B030D-6E8A-4147-A177-3AD203B41FA5}">
                      <a16:colId xmlns:a16="http://schemas.microsoft.com/office/drawing/2014/main" xmlns="" val="2803001386"/>
                    </a:ext>
                  </a:extLst>
                </a:gridCol>
              </a:tblGrid>
              <a:tr h="271931">
                <a:tc>
                  <a:txBody>
                    <a:bodyPr/>
                    <a:lstStyle/>
                    <a:p>
                      <a:pPr algn="l" fontAlgn="b"/>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zh-CN" altLang="en-US" sz="1100" u="none" strike="noStrike" dirty="0">
                          <a:effectLst/>
                        </a:rPr>
                        <a:t>多尺度未筛选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1100" u="none" strike="noStrike" dirty="0">
                          <a:effectLst/>
                        </a:rPr>
                        <a:t>多尺度筛选</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548891097"/>
                  </a:ext>
                </a:extLst>
              </a:tr>
              <a:tr h="271931">
                <a:tc>
                  <a:txBody>
                    <a:bodyPr/>
                    <a:lstStyle/>
                    <a:p>
                      <a:pPr algn="l" fontAlgn="b"/>
                      <a:r>
                        <a:rPr lang="zh-CN" altLang="en-US" sz="1100" u="none" strike="noStrike">
                          <a:effectLst/>
                        </a:rPr>
                        <a:t>随机森林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0.04297814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047850269"/>
                  </a:ext>
                </a:extLst>
              </a:tr>
              <a:tr h="271931">
                <a:tc>
                  <a:txBody>
                    <a:bodyPr/>
                    <a:lstStyle/>
                    <a:p>
                      <a:pPr algn="l" fontAlgn="b"/>
                      <a:r>
                        <a:rPr lang="en-US" sz="1100" u="none" strike="noStrike">
                          <a:effectLst/>
                        </a:rPr>
                        <a:t>SVR</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a:effectLst/>
                        </a:rPr>
                        <a:t>0.049227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0.04920266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794152751"/>
                  </a:ext>
                </a:extLst>
              </a:tr>
              <a:tr h="214949">
                <a:tc>
                  <a:txBody>
                    <a:bodyPr/>
                    <a:lstStyle/>
                    <a:p>
                      <a:pPr algn="l" fontAlgn="b"/>
                      <a:r>
                        <a:rPr lang="zh-CN" altLang="en-US" sz="1100" u="none" strike="noStrike" dirty="0">
                          <a:effectLst/>
                        </a:rPr>
                        <a:t>高斯过程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ctr"/>
                      <a:r>
                        <a:rPr lang="en-US" altLang="zh-CN" sz="1100" u="none" strike="noStrike" dirty="0">
                          <a:effectLst/>
                        </a:rPr>
                        <a:t>0.0411351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u="none" strike="noStrike" dirty="0">
                          <a:effectLst/>
                        </a:rPr>
                        <a:t>0.04025494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1884963345"/>
                  </a:ext>
                </a:extLst>
              </a:tr>
            </a:tbl>
          </a:graphicData>
        </a:graphic>
      </p:graphicFrame>
      <p:graphicFrame>
        <p:nvGraphicFramePr>
          <p:cNvPr id="5" name="图示 4">
            <a:extLst>
              <a:ext uri="{FF2B5EF4-FFF2-40B4-BE49-F238E27FC236}">
                <a16:creationId xmlns:a16="http://schemas.microsoft.com/office/drawing/2014/main" xmlns="" id="{A0CEF320-912D-4B07-B4FA-E47847B4AA06}"/>
              </a:ext>
            </a:extLst>
          </p:cNvPr>
          <p:cNvGraphicFramePr/>
          <p:nvPr>
            <p:extLst/>
          </p:nvPr>
        </p:nvGraphicFramePr>
        <p:xfrm>
          <a:off x="2652613" y="1200408"/>
          <a:ext cx="4483753" cy="1199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圆角 5">
            <a:extLst>
              <a:ext uri="{FF2B5EF4-FFF2-40B4-BE49-F238E27FC236}">
                <a16:creationId xmlns:a16="http://schemas.microsoft.com/office/drawing/2014/main" xmlns="" id="{067E5180-C56E-4565-B16B-0FAB81930918}"/>
              </a:ext>
            </a:extLst>
          </p:cNvPr>
          <p:cNvSpPr/>
          <p:nvPr/>
        </p:nvSpPr>
        <p:spPr>
          <a:xfrm>
            <a:off x="2484322" y="806135"/>
            <a:ext cx="4751964"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8F7DD677-4F38-410C-91D1-C523B347033F}"/>
              </a:ext>
            </a:extLst>
          </p:cNvPr>
          <p:cNvSpPr txBox="1"/>
          <p:nvPr/>
        </p:nvSpPr>
        <p:spPr>
          <a:xfrm>
            <a:off x="2516513" y="844691"/>
            <a:ext cx="1584176" cy="307777"/>
          </a:xfrm>
          <a:prstGeom prst="rect">
            <a:avLst/>
          </a:prstGeom>
          <a:noFill/>
        </p:spPr>
        <p:txBody>
          <a:bodyPr wrap="square" rtlCol="0">
            <a:spAutoFit/>
          </a:bodyPr>
          <a:lstStyle/>
          <a:p>
            <a:r>
              <a:rPr lang="zh-CN" altLang="en-US" sz="1400" dirty="0"/>
              <a:t>特征选择</a:t>
            </a:r>
          </a:p>
        </p:txBody>
      </p:sp>
      <p:graphicFrame>
        <p:nvGraphicFramePr>
          <p:cNvPr id="8" name="表格 7">
            <a:extLst>
              <a:ext uri="{FF2B5EF4-FFF2-40B4-BE49-F238E27FC236}">
                <a16:creationId xmlns:a16="http://schemas.microsoft.com/office/drawing/2014/main" xmlns="" id="{20AE2388-2A0D-4FAE-9EE4-B70D526F1857}"/>
              </a:ext>
            </a:extLst>
          </p:cNvPr>
          <p:cNvGraphicFramePr>
            <a:graphicFrameLocks noGrp="1"/>
          </p:cNvGraphicFramePr>
          <p:nvPr>
            <p:extLst/>
          </p:nvPr>
        </p:nvGraphicFramePr>
        <p:xfrm>
          <a:off x="737774" y="1172495"/>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a:solidFill>
                            <a:srgbClr val="FF0000"/>
                          </a:solidFill>
                          <a:effectLst/>
                        </a:rPr>
                        <a:t>14</a:t>
                      </a:r>
                      <a:r>
                        <a:rPr lang="zh-CN" altLang="en-US" sz="1200" b="1" u="none" strike="noStrike">
                          <a:solidFill>
                            <a:srgbClr val="FF0000"/>
                          </a:solidFill>
                          <a:effectLst/>
                        </a:rPr>
                        <a:t>维</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6</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9" name="矩形: 圆角 8">
            <a:extLst>
              <a:ext uri="{FF2B5EF4-FFF2-40B4-BE49-F238E27FC236}">
                <a16:creationId xmlns:a16="http://schemas.microsoft.com/office/drawing/2014/main" xmlns="" id="{412F6483-F48B-4263-903B-43D681048ED0}"/>
              </a:ext>
            </a:extLst>
          </p:cNvPr>
          <p:cNvSpPr/>
          <p:nvPr/>
        </p:nvSpPr>
        <p:spPr>
          <a:xfrm>
            <a:off x="612114" y="836712"/>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6EC50F5F-E4B0-40AF-A047-4DF511BBC542}"/>
              </a:ext>
            </a:extLst>
          </p:cNvPr>
          <p:cNvSpPr txBox="1"/>
          <p:nvPr/>
        </p:nvSpPr>
        <p:spPr>
          <a:xfrm>
            <a:off x="683722" y="878143"/>
            <a:ext cx="1584176" cy="307777"/>
          </a:xfrm>
          <a:prstGeom prst="rect">
            <a:avLst/>
          </a:prstGeom>
          <a:noFill/>
        </p:spPr>
        <p:txBody>
          <a:bodyPr wrap="square" rtlCol="0">
            <a:spAutoFit/>
          </a:bodyPr>
          <a:lstStyle/>
          <a:p>
            <a:r>
              <a:rPr lang="zh-CN" altLang="en-US" sz="1400" dirty="0"/>
              <a:t>样本统计</a:t>
            </a:r>
          </a:p>
        </p:txBody>
      </p:sp>
      <p:graphicFrame>
        <p:nvGraphicFramePr>
          <p:cNvPr id="11" name="图表 10">
            <a:extLst>
              <a:ext uri="{FF2B5EF4-FFF2-40B4-BE49-F238E27FC236}">
                <a16:creationId xmlns:a16="http://schemas.microsoft.com/office/drawing/2014/main" xmlns="" id="{D7CBBB95-6D36-4136-894E-76545FD69935}"/>
              </a:ext>
            </a:extLst>
          </p:cNvPr>
          <p:cNvGraphicFramePr>
            <a:graphicFrameLocks/>
          </p:cNvGraphicFramePr>
          <p:nvPr>
            <p:extLst/>
          </p:nvPr>
        </p:nvGraphicFramePr>
        <p:xfrm>
          <a:off x="251520" y="2822914"/>
          <a:ext cx="5256584" cy="2429634"/>
        </p:xfrm>
        <a:graphic>
          <a:graphicData uri="http://schemas.openxmlformats.org/drawingml/2006/chart">
            <c:chart xmlns:c="http://schemas.openxmlformats.org/drawingml/2006/chart" xmlns:r="http://schemas.openxmlformats.org/officeDocument/2006/relationships" r:id="rId7"/>
          </a:graphicData>
        </a:graphic>
      </p:graphicFrame>
      <p:sp>
        <p:nvSpPr>
          <p:cNvPr id="12" name="文本框 11">
            <a:extLst>
              <a:ext uri="{FF2B5EF4-FFF2-40B4-BE49-F238E27FC236}">
                <a16:creationId xmlns:a16="http://schemas.microsoft.com/office/drawing/2014/main" xmlns="" id="{ABEF8C7C-7C02-470F-A444-F4A6FB92B9FE}"/>
              </a:ext>
            </a:extLst>
          </p:cNvPr>
          <p:cNvSpPr txBox="1"/>
          <p:nvPr/>
        </p:nvSpPr>
        <p:spPr>
          <a:xfrm>
            <a:off x="5959167" y="3520937"/>
            <a:ext cx="3028723" cy="338554"/>
          </a:xfrm>
          <a:prstGeom prst="rect">
            <a:avLst/>
          </a:prstGeom>
          <a:noFill/>
        </p:spPr>
        <p:txBody>
          <a:bodyPr wrap="square" rtlCol="0">
            <a:spAutoFit/>
          </a:bodyPr>
          <a:lstStyle/>
          <a:p>
            <a:r>
              <a:rPr lang="zh-CN" altLang="en-US" sz="1600" dirty="0"/>
              <a:t>  </a:t>
            </a:r>
            <a:r>
              <a:rPr lang="en-US" altLang="zh-CN" sz="1600" dirty="0"/>
              <a:t>RF</a:t>
            </a:r>
            <a:r>
              <a:rPr lang="zh-CN" altLang="en-US" sz="1600" dirty="0"/>
              <a:t>                   </a:t>
            </a:r>
            <a:r>
              <a:rPr lang="en-US" altLang="zh-CN" sz="1600" dirty="0"/>
              <a:t>SVR               GPR    </a:t>
            </a:r>
            <a:endParaRPr lang="zh-CN" altLang="en-US" sz="1600" dirty="0"/>
          </a:p>
        </p:txBody>
      </p:sp>
      <p:pic>
        <p:nvPicPr>
          <p:cNvPr id="13" name="Picture 4" descr="http://s1.knowsky.com/20170221/ngnvdubua2w25.png">
            <a:extLst>
              <a:ext uri="{FF2B5EF4-FFF2-40B4-BE49-F238E27FC236}">
                <a16:creationId xmlns:a16="http://schemas.microsoft.com/office/drawing/2014/main" xmlns="" id="{990B8FE6-D61F-411D-B97A-B43E4CCB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696" y="3871034"/>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xmlns="" id="{27F8FEF4-35ED-4DC1-A51D-9DCE4F6D7DD8}"/>
              </a:ext>
            </a:extLst>
          </p:cNvPr>
          <p:cNvPicPr>
            <a:picLocks noChangeAspect="1"/>
          </p:cNvPicPr>
          <p:nvPr/>
        </p:nvPicPr>
        <p:blipFill>
          <a:blip r:embed="rId9"/>
          <a:stretch>
            <a:fillRect/>
          </a:stretch>
        </p:blipFill>
        <p:spPr>
          <a:xfrm>
            <a:off x="6900585" y="3941892"/>
            <a:ext cx="1021150" cy="807622"/>
          </a:xfrm>
          <a:prstGeom prst="rect">
            <a:avLst/>
          </a:prstGeom>
          <a:noFill/>
        </p:spPr>
      </p:pic>
      <p:pic>
        <p:nvPicPr>
          <p:cNvPr id="15" name="图片 14">
            <a:extLst>
              <a:ext uri="{FF2B5EF4-FFF2-40B4-BE49-F238E27FC236}">
                <a16:creationId xmlns:a16="http://schemas.microsoft.com/office/drawing/2014/main" xmlns="" id="{55AF330E-CAED-45D1-A36D-55A7A7A3C731}"/>
              </a:ext>
            </a:extLst>
          </p:cNvPr>
          <p:cNvPicPr>
            <a:picLocks noChangeAspect="1"/>
          </p:cNvPicPr>
          <p:nvPr/>
        </p:nvPicPr>
        <p:blipFill rotWithShape="1">
          <a:blip r:embed="rId10"/>
          <a:srcRect r="32110"/>
          <a:stretch/>
        </p:blipFill>
        <p:spPr>
          <a:xfrm>
            <a:off x="7916420" y="4002436"/>
            <a:ext cx="920004" cy="713234"/>
          </a:xfrm>
          <a:prstGeom prst="rect">
            <a:avLst/>
          </a:prstGeom>
        </p:spPr>
      </p:pic>
      <p:sp>
        <p:nvSpPr>
          <p:cNvPr id="16" name="矩形: 圆角 15">
            <a:extLst>
              <a:ext uri="{FF2B5EF4-FFF2-40B4-BE49-F238E27FC236}">
                <a16:creationId xmlns:a16="http://schemas.microsoft.com/office/drawing/2014/main" xmlns="" id="{CC5AD01F-E79D-4239-AC3E-1C273791019B}"/>
              </a:ext>
            </a:extLst>
          </p:cNvPr>
          <p:cNvSpPr/>
          <p:nvPr/>
        </p:nvSpPr>
        <p:spPr>
          <a:xfrm>
            <a:off x="5712295" y="3068960"/>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680688C3-768C-4069-B920-225C85F396A3}"/>
              </a:ext>
            </a:extLst>
          </p:cNvPr>
          <p:cNvSpPr txBox="1"/>
          <p:nvPr/>
        </p:nvSpPr>
        <p:spPr>
          <a:xfrm>
            <a:off x="6027696" y="3185621"/>
            <a:ext cx="1584176" cy="307777"/>
          </a:xfrm>
          <a:prstGeom prst="rect">
            <a:avLst/>
          </a:prstGeom>
          <a:noFill/>
        </p:spPr>
        <p:txBody>
          <a:bodyPr wrap="square" rtlCol="0">
            <a:spAutoFit/>
          </a:bodyPr>
          <a:lstStyle/>
          <a:p>
            <a:r>
              <a:rPr lang="zh-CN" altLang="en-US" sz="1400" dirty="0"/>
              <a:t>机器学习</a:t>
            </a:r>
          </a:p>
        </p:txBody>
      </p:sp>
      <p:graphicFrame>
        <p:nvGraphicFramePr>
          <p:cNvPr id="18" name="表格 17">
            <a:extLst>
              <a:ext uri="{FF2B5EF4-FFF2-40B4-BE49-F238E27FC236}">
                <a16:creationId xmlns:a16="http://schemas.microsoft.com/office/drawing/2014/main" xmlns="" id="{D0C64228-CB06-41B3-8881-BC7570ED10D8}"/>
              </a:ext>
            </a:extLst>
          </p:cNvPr>
          <p:cNvGraphicFramePr>
            <a:graphicFrameLocks noGrp="1"/>
          </p:cNvGraphicFramePr>
          <p:nvPr>
            <p:extLst/>
          </p:nvPr>
        </p:nvGraphicFramePr>
        <p:xfrm>
          <a:off x="7578380" y="1157864"/>
          <a:ext cx="1409700" cy="108204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xmlns="" val="1534108306"/>
                    </a:ext>
                  </a:extLst>
                </a:gridCol>
                <a:gridCol w="609600">
                  <a:extLst>
                    <a:ext uri="{9D8B030D-6E8A-4147-A177-3AD203B41FA5}">
                      <a16:colId xmlns:a16="http://schemas.microsoft.com/office/drawing/2014/main" xmlns=""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78</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1135549"/>
                  </a:ext>
                </a:extLst>
              </a:tr>
              <a:tr h="175260">
                <a:tc>
                  <a:txBody>
                    <a:bodyPr/>
                    <a:lstStyle/>
                    <a:p>
                      <a:pPr algn="l" fontAlgn="b"/>
                      <a:r>
                        <a:rPr lang="zh-CN" altLang="en-US" sz="1200" b="1" u="none" strike="noStrike">
                          <a:solidFill>
                            <a:srgbClr val="FF0000"/>
                          </a:solidFill>
                          <a:effectLst/>
                        </a:rPr>
                        <a:t>成分维度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u="none" strike="noStrike" dirty="0">
                          <a:solidFill>
                            <a:srgbClr val="FF0000"/>
                          </a:solidFill>
                          <a:effectLst/>
                        </a:rPr>
                        <a:t>12</a:t>
                      </a:r>
                      <a:r>
                        <a:rPr lang="zh-CN" altLang="en-US" sz="1200" b="1" u="none" strike="noStrike" dirty="0">
                          <a:solidFill>
                            <a:srgbClr val="FF0000"/>
                          </a:solidFill>
                          <a:effectLst/>
                        </a:rPr>
                        <a:t>维</a:t>
                      </a:r>
                      <a:endParaRPr lang="zh-CN" altLang="en-US" sz="1200" b="1" i="0" u="none" strike="noStrike" dirty="0">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3678148"/>
                  </a:ext>
                </a:extLst>
              </a:tr>
              <a:tr h="175260">
                <a:tc>
                  <a:txBody>
                    <a:bodyPr/>
                    <a:lstStyle/>
                    <a:p>
                      <a:pPr algn="l" fontAlgn="b"/>
                      <a:r>
                        <a:rPr lang="zh-CN" altLang="en-US" sz="1200" b="1" u="none" strike="noStrike">
                          <a:solidFill>
                            <a:srgbClr val="FF0000"/>
                          </a:solidFill>
                          <a:effectLst/>
                        </a:rPr>
                        <a:t>热处理维度</a:t>
                      </a:r>
                      <a:endParaRPr lang="zh-CN" altLang="en-US" sz="1200" b="1" i="0" u="none" strike="noStrike">
                        <a:solidFill>
                          <a:srgbClr val="FF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200" b="1" i="0" u="none" strike="noStrike" dirty="0">
                          <a:solidFill>
                            <a:srgbClr val="FF0000"/>
                          </a:solidFill>
                          <a:effectLst/>
                          <a:latin typeface="等线" panose="02010600030101010101" pitchFamily="2" charset="-122"/>
                          <a:ea typeface="等线" panose="02010600030101010101" pitchFamily="2" charset="-122"/>
                        </a:rPr>
                        <a:t>4</a:t>
                      </a:r>
                      <a:r>
                        <a:rPr lang="zh-CN" altLang="en-US" sz="1200" b="1" i="0" u="none" strike="noStrike" dirty="0">
                          <a:solidFill>
                            <a:srgbClr val="FF0000"/>
                          </a:solidFill>
                          <a:effectLst/>
                          <a:latin typeface="等线" panose="02010600030101010101" pitchFamily="2" charset="-122"/>
                          <a:ea typeface="等线"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微观属性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136561"/>
                  </a:ext>
                </a:extLst>
              </a:tr>
            </a:tbl>
          </a:graphicData>
        </a:graphic>
      </p:graphicFrame>
      <p:sp>
        <p:nvSpPr>
          <p:cNvPr id="19" name="矩形: 圆角 18">
            <a:extLst>
              <a:ext uri="{FF2B5EF4-FFF2-40B4-BE49-F238E27FC236}">
                <a16:creationId xmlns:a16="http://schemas.microsoft.com/office/drawing/2014/main" xmlns="" id="{5BC5766A-758C-4698-B184-7A502F976774}"/>
              </a:ext>
            </a:extLst>
          </p:cNvPr>
          <p:cNvSpPr/>
          <p:nvPr/>
        </p:nvSpPr>
        <p:spPr>
          <a:xfrm>
            <a:off x="7452720" y="822081"/>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84A7ECBF-DA6D-4967-B5E7-41CB247F547C}"/>
              </a:ext>
            </a:extLst>
          </p:cNvPr>
          <p:cNvSpPr txBox="1"/>
          <p:nvPr/>
        </p:nvSpPr>
        <p:spPr>
          <a:xfrm>
            <a:off x="7524328" y="863512"/>
            <a:ext cx="1584176" cy="307777"/>
          </a:xfrm>
          <a:prstGeom prst="rect">
            <a:avLst/>
          </a:prstGeom>
          <a:noFill/>
        </p:spPr>
        <p:txBody>
          <a:bodyPr wrap="square" rtlCol="0">
            <a:spAutoFit/>
          </a:bodyPr>
          <a:lstStyle/>
          <a:p>
            <a:r>
              <a:rPr lang="zh-CN" altLang="en-US" sz="1400" dirty="0"/>
              <a:t>样本统计</a:t>
            </a:r>
          </a:p>
        </p:txBody>
      </p:sp>
      <p:sp>
        <p:nvSpPr>
          <p:cNvPr id="21" name="箭头: 右 20">
            <a:extLst>
              <a:ext uri="{FF2B5EF4-FFF2-40B4-BE49-F238E27FC236}">
                <a16:creationId xmlns:a16="http://schemas.microsoft.com/office/drawing/2014/main" xmlns="" id="{3E0928B4-C16E-4A01-90E4-BDDCA5369407}"/>
              </a:ext>
            </a:extLst>
          </p:cNvPr>
          <p:cNvSpPr/>
          <p:nvPr/>
        </p:nvSpPr>
        <p:spPr>
          <a:xfrm>
            <a:off x="2196085" y="1529923"/>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箭头: 右 21">
            <a:extLst>
              <a:ext uri="{FF2B5EF4-FFF2-40B4-BE49-F238E27FC236}">
                <a16:creationId xmlns:a16="http://schemas.microsoft.com/office/drawing/2014/main" xmlns="" id="{C08626C7-5264-477A-AEFC-64004DA013F7}"/>
              </a:ext>
            </a:extLst>
          </p:cNvPr>
          <p:cNvSpPr/>
          <p:nvPr/>
        </p:nvSpPr>
        <p:spPr>
          <a:xfrm>
            <a:off x="7164483" y="153927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箭头: 右 22">
            <a:extLst>
              <a:ext uri="{FF2B5EF4-FFF2-40B4-BE49-F238E27FC236}">
                <a16:creationId xmlns:a16="http://schemas.microsoft.com/office/drawing/2014/main" xmlns="" id="{9E2704BA-3E30-4DBA-816A-F97F8D5B3C48}"/>
              </a:ext>
            </a:extLst>
          </p:cNvPr>
          <p:cNvSpPr/>
          <p:nvPr/>
        </p:nvSpPr>
        <p:spPr>
          <a:xfrm rot="5400000">
            <a:off x="8016382" y="2665044"/>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箭头: 右 23">
            <a:extLst>
              <a:ext uri="{FF2B5EF4-FFF2-40B4-BE49-F238E27FC236}">
                <a16:creationId xmlns:a16="http://schemas.microsoft.com/office/drawing/2014/main" xmlns="" id="{2237641D-F0F5-4114-B1D2-2A913F79E587}"/>
              </a:ext>
            </a:extLst>
          </p:cNvPr>
          <p:cNvSpPr/>
          <p:nvPr/>
        </p:nvSpPr>
        <p:spPr>
          <a:xfrm rot="10800000">
            <a:off x="5423291" y="3870621"/>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箭头: 右 24">
            <a:extLst>
              <a:ext uri="{FF2B5EF4-FFF2-40B4-BE49-F238E27FC236}">
                <a16:creationId xmlns:a16="http://schemas.microsoft.com/office/drawing/2014/main" xmlns="" id="{50598279-DD1D-4B09-AAD5-85D4304ECA8B}"/>
              </a:ext>
            </a:extLst>
          </p:cNvPr>
          <p:cNvSpPr/>
          <p:nvPr/>
        </p:nvSpPr>
        <p:spPr>
          <a:xfrm rot="5400000">
            <a:off x="2372907" y="5283502"/>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xmlns="" id="{F47A7CA5-1B27-4E41-A2EE-058773FEECE8}"/>
              </a:ext>
            </a:extLst>
          </p:cNvPr>
          <p:cNvSpPr txBox="1"/>
          <p:nvPr/>
        </p:nvSpPr>
        <p:spPr>
          <a:xfrm>
            <a:off x="5414423" y="5574811"/>
            <a:ext cx="3339467"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结论</a:t>
            </a:r>
            <a:r>
              <a:rPr lang="en-US" altLang="zh-CN" sz="1400" b="1" dirty="0"/>
              <a:t>:</a:t>
            </a:r>
            <a:r>
              <a:rPr lang="zh-CN" altLang="en-US" sz="1400" b="1" dirty="0"/>
              <a:t>经过特征筛选之后，预测精度确实提高了。证明了方法的有效性。但提升幅度不明显，一方面还是样本少的原因，未来的工作之一是计算更多的样本数据的数据。</a:t>
            </a:r>
            <a:endParaRPr lang="zh-CN" altLang="en-US" sz="1400" dirty="0"/>
          </a:p>
        </p:txBody>
      </p:sp>
      <p:sp>
        <p:nvSpPr>
          <p:cNvPr id="3" name="文本框 2">
            <a:extLst>
              <a:ext uri="{FF2B5EF4-FFF2-40B4-BE49-F238E27FC236}">
                <a16:creationId xmlns:a16="http://schemas.microsoft.com/office/drawing/2014/main" xmlns="" id="{1101F042-DCCD-45CD-BA74-7DA714DF4DCD}"/>
              </a:ext>
            </a:extLst>
          </p:cNvPr>
          <p:cNvSpPr txBox="1"/>
          <p:nvPr/>
        </p:nvSpPr>
        <p:spPr>
          <a:xfrm>
            <a:off x="96592" y="1166941"/>
            <a:ext cx="461665" cy="1444567"/>
          </a:xfrm>
          <a:prstGeom prst="rect">
            <a:avLst/>
          </a:prstGeom>
          <a:noFill/>
        </p:spPr>
        <p:txBody>
          <a:bodyPr vert="eaVert" wrap="square" rtlCol="0">
            <a:spAutoFit/>
          </a:bodyPr>
          <a:lstStyle/>
          <a:p>
            <a:r>
              <a:rPr lang="zh-CN" altLang="en-US" b="1" dirty="0"/>
              <a:t>工作回顾</a:t>
            </a:r>
          </a:p>
        </p:txBody>
      </p:sp>
    </p:spTree>
    <p:extLst>
      <p:ext uri="{BB962C8B-B14F-4D97-AF65-F5344CB8AC3E}">
        <p14:creationId xmlns:p14="http://schemas.microsoft.com/office/powerpoint/2010/main" val="2853220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2634" y="-27384"/>
            <a:ext cx="8229600" cy="796950"/>
          </a:xfrm>
        </p:spPr>
        <p:txBody>
          <a:bodyPr>
            <a:normAutofit/>
          </a:bodyPr>
          <a:lstStyle/>
          <a:p>
            <a:r>
              <a:rPr lang="zh-CN" altLang="en-US" sz="2400" dirty="0" smtClean="0"/>
              <a:t>性能预测方法研究与实现</a:t>
            </a:r>
            <a:endParaRPr lang="zh-CN" altLang="en-US" sz="2400" dirty="0"/>
          </a:p>
        </p:txBody>
      </p:sp>
      <p:graphicFrame>
        <p:nvGraphicFramePr>
          <p:cNvPr id="3" name="图示 2"/>
          <p:cNvGraphicFramePr/>
          <p:nvPr>
            <p:extLst>
              <p:ext uri="{D42A27DB-BD31-4B8C-83A1-F6EECF244321}">
                <p14:modId xmlns:p14="http://schemas.microsoft.com/office/powerpoint/2010/main" val="763557995"/>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153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38637"/>
            <a:ext cx="8229600" cy="796950"/>
          </a:xfrm>
        </p:spPr>
        <p:txBody>
          <a:bodyPr>
            <a:normAutofit/>
          </a:bodyPr>
          <a:lstStyle/>
          <a:p>
            <a:r>
              <a:rPr lang="zh-CN" altLang="en-US" sz="2400" dirty="0" smtClean="0">
                <a:solidFill>
                  <a:srgbClr val="FF0000"/>
                </a:solidFill>
              </a:rPr>
              <a:t>任务详细描述和初步探索性工作</a:t>
            </a:r>
            <a:endParaRPr lang="zh-CN" altLang="en-US" sz="2400" dirty="0">
              <a:solidFill>
                <a:srgbClr val="FF0000"/>
              </a:solidFill>
            </a:endParaRPr>
          </a:p>
        </p:txBody>
      </p:sp>
      <p:grpSp>
        <p:nvGrpSpPr>
          <p:cNvPr id="28" name="组合 27"/>
          <p:cNvGrpSpPr/>
          <p:nvPr/>
        </p:nvGrpSpPr>
        <p:grpSpPr>
          <a:xfrm>
            <a:off x="19725" y="877522"/>
            <a:ext cx="8987918" cy="5957297"/>
            <a:chOff x="31591" y="806982"/>
            <a:chExt cx="9029103" cy="5256584"/>
          </a:xfrm>
        </p:grpSpPr>
        <p:sp>
          <p:nvSpPr>
            <p:cNvPr id="16" name="文本框 15"/>
            <p:cNvSpPr txBox="1"/>
            <p:nvPr/>
          </p:nvSpPr>
          <p:spPr>
            <a:xfrm>
              <a:off x="31591" y="1199223"/>
              <a:ext cx="8809174" cy="2431435"/>
            </a:xfrm>
            <a:prstGeom prst="rect">
              <a:avLst/>
            </a:prstGeom>
            <a:noFill/>
          </p:spPr>
          <p:txBody>
            <a:bodyPr wrap="square" rtlCol="0">
              <a:spAutoFit/>
            </a:bodyPr>
            <a:lstStyle/>
            <a:p>
              <a:r>
                <a:rPr lang="en-US" altLang="zh-CN" sz="2000" b="1" dirty="0"/>
                <a:t> </a:t>
              </a:r>
              <a:r>
                <a:rPr lang="en-US" altLang="zh-CN" sz="2000" b="1" dirty="0" smtClean="0"/>
                <a:t>     </a:t>
              </a:r>
              <a:r>
                <a:rPr lang="zh-CN" altLang="en-US" sz="2000" b="1" dirty="0" smtClean="0"/>
                <a:t>任务：</a:t>
              </a:r>
              <a:r>
                <a:rPr lang="zh-CN" altLang="en-US" dirty="0" smtClean="0">
                  <a:solidFill>
                    <a:srgbClr val="FF0000"/>
                  </a:solidFill>
                </a:rPr>
                <a:t>二元系形成焓外推三元系形成焓</a:t>
              </a:r>
              <a:endParaRPr lang="en-US" altLang="zh-CN" dirty="0" smtClean="0">
                <a:solidFill>
                  <a:srgbClr val="FF0000"/>
                </a:solidFill>
              </a:endParaRPr>
            </a:p>
            <a:p>
              <a:r>
                <a:rPr lang="zh-CN" altLang="en-US" sz="2000" b="1" dirty="0" smtClean="0"/>
                <a:t>      方法</a:t>
              </a:r>
              <a:r>
                <a:rPr lang="zh-CN" altLang="en-US" sz="2000" dirty="0" smtClean="0"/>
                <a:t>：</a:t>
              </a:r>
              <a:r>
                <a:rPr lang="zh-CN" altLang="en-US" dirty="0" smtClean="0"/>
                <a:t>数据挖掘和机器学习</a:t>
              </a:r>
              <a:endParaRPr lang="en-US" altLang="zh-CN" dirty="0" smtClean="0"/>
            </a:p>
            <a:p>
              <a:r>
                <a:rPr lang="zh-CN" altLang="en-US" sz="2000" b="1" dirty="0" smtClean="0"/>
                <a:t>      数据：</a:t>
              </a:r>
              <a:r>
                <a:rPr lang="en-US" altLang="zh-CN" dirty="0" smtClean="0"/>
                <a:t>EMTO-CPA</a:t>
              </a:r>
              <a:r>
                <a:rPr lang="zh-CN" altLang="en-US" dirty="0" smtClean="0"/>
                <a:t>计算得到</a:t>
              </a:r>
              <a:r>
                <a:rPr lang="en-US" altLang="zh-CN" dirty="0"/>
                <a:t>Ni-Co-X</a:t>
              </a:r>
              <a:r>
                <a:rPr lang="zh-CN" altLang="en-US" dirty="0"/>
                <a:t>（</a:t>
              </a:r>
              <a:r>
                <a:rPr lang="en-US" altLang="zh-CN" dirty="0" smtClean="0"/>
                <a:t>Al,Cu ,Cr</a:t>
              </a:r>
              <a:r>
                <a:rPr lang="en-US" altLang="zh-CN" dirty="0"/>
                <a:t>, Mo</a:t>
              </a:r>
              <a:r>
                <a:rPr lang="zh-CN" altLang="en-US" dirty="0"/>
                <a:t>）子二元系和三元系合金</a:t>
              </a:r>
              <a:r>
                <a:rPr lang="en-US" altLang="zh-CN" dirty="0"/>
                <a:t>Fcc</a:t>
              </a:r>
              <a:r>
                <a:rPr lang="zh-CN" altLang="en-US" dirty="0"/>
                <a:t>相形成能数</a:t>
              </a:r>
              <a:r>
                <a:rPr lang="zh-CN" altLang="en-US" dirty="0" smtClean="0"/>
                <a:t>据。</a:t>
              </a:r>
              <a:endParaRPr lang="en-US" altLang="zh-CN" dirty="0" smtClean="0"/>
            </a:p>
            <a:p>
              <a:r>
                <a:rPr lang="zh-CN" altLang="en-US" sz="2000" b="1" dirty="0" smtClean="0"/>
                <a:t>      目的：</a:t>
              </a:r>
              <a:r>
                <a:rPr lang="zh-CN" altLang="en-US" dirty="0" smtClean="0"/>
                <a:t>通过</a:t>
              </a:r>
              <a:r>
                <a:rPr lang="zh-CN" altLang="en-US" dirty="0" smtClean="0">
                  <a:solidFill>
                    <a:srgbClr val="FF0000"/>
                  </a:solidFill>
                </a:rPr>
                <a:t>数据挖掘和机器学习方法</a:t>
              </a:r>
              <a:r>
                <a:rPr lang="zh-CN" altLang="en-US" dirty="0" smtClean="0"/>
                <a:t>找出一套</a:t>
              </a:r>
              <a:r>
                <a:rPr lang="en-US" altLang="zh-CN" dirty="0" smtClean="0"/>
                <a:t>fcc</a:t>
              </a:r>
              <a:r>
                <a:rPr lang="zh-CN" altLang="en-US" dirty="0" smtClean="0"/>
                <a:t>相中</a:t>
              </a:r>
              <a:r>
                <a:rPr lang="zh-CN" altLang="en-US" dirty="0" smtClean="0">
                  <a:solidFill>
                    <a:srgbClr val="FF0000"/>
                  </a:solidFill>
                </a:rPr>
                <a:t>二元系到三元系明确的对应关系</a:t>
              </a:r>
              <a:r>
                <a:rPr lang="zh-CN" altLang="en-US" dirty="0" smtClean="0"/>
                <a:t>，并能建立模型，通过已知二元系成分和形成能数据对三元系形成能进行预测（</a:t>
              </a:r>
              <a:r>
                <a:rPr lang="zh-CN" altLang="en-US" dirty="0" smtClean="0">
                  <a:solidFill>
                    <a:srgbClr val="FF0000"/>
                  </a:solidFill>
                </a:rPr>
                <a:t>一套普适的模型</a:t>
              </a:r>
              <a:r>
                <a:rPr lang="zh-CN" altLang="en-US" dirty="0" smtClean="0"/>
                <a:t>）。</a:t>
              </a:r>
              <a:endParaRPr lang="en-US" altLang="zh-CN" dirty="0" smtClean="0"/>
            </a:p>
            <a:p>
              <a:endParaRPr lang="zh-CN" altLang="en-US" dirty="0"/>
            </a:p>
          </p:txBody>
        </p:sp>
        <p:sp>
          <p:nvSpPr>
            <p:cNvPr id="19" name="文本框 18"/>
            <p:cNvSpPr txBox="1"/>
            <p:nvPr/>
          </p:nvSpPr>
          <p:spPr>
            <a:xfrm>
              <a:off x="107503" y="829891"/>
              <a:ext cx="2160240" cy="369332"/>
            </a:xfrm>
            <a:prstGeom prst="rect">
              <a:avLst/>
            </a:prstGeom>
            <a:noFill/>
          </p:spPr>
          <p:txBody>
            <a:bodyPr wrap="square" rtlCol="0">
              <a:spAutoFit/>
            </a:bodyPr>
            <a:lstStyle/>
            <a:p>
              <a:r>
                <a:rPr lang="zh-CN" altLang="en-US" b="1" dirty="0" smtClean="0">
                  <a:solidFill>
                    <a:srgbClr val="FF0000"/>
                  </a:solidFill>
                </a:rPr>
                <a:t>一</a:t>
              </a:r>
              <a:r>
                <a:rPr lang="en-US" altLang="zh-CN" b="1" dirty="0" smtClean="0">
                  <a:solidFill>
                    <a:srgbClr val="FF0000"/>
                  </a:solidFill>
                </a:rPr>
                <a:t>. </a:t>
              </a:r>
              <a:r>
                <a:rPr lang="zh-CN" altLang="en-US" b="1" dirty="0" smtClean="0">
                  <a:solidFill>
                    <a:srgbClr val="FF0000"/>
                  </a:solidFill>
                </a:rPr>
                <a:t>任务描述</a:t>
              </a:r>
              <a:endParaRPr lang="zh-CN" altLang="en-US" b="1" dirty="0">
                <a:solidFill>
                  <a:srgbClr val="FF0000"/>
                </a:solidFill>
              </a:endParaRPr>
            </a:p>
          </p:txBody>
        </p:sp>
        <p:sp>
          <p:nvSpPr>
            <p:cNvPr id="22" name="文本框 21"/>
            <p:cNvSpPr txBox="1"/>
            <p:nvPr/>
          </p:nvSpPr>
          <p:spPr>
            <a:xfrm>
              <a:off x="107502" y="3468902"/>
              <a:ext cx="2808313" cy="369332"/>
            </a:xfrm>
            <a:prstGeom prst="rect">
              <a:avLst/>
            </a:prstGeom>
            <a:noFill/>
          </p:spPr>
          <p:txBody>
            <a:bodyPr wrap="square" rtlCol="0">
              <a:spAutoFit/>
            </a:bodyPr>
            <a:lstStyle/>
            <a:p>
              <a:r>
                <a:rPr lang="zh-CN" altLang="en-US" b="1" dirty="0" smtClean="0">
                  <a:solidFill>
                    <a:srgbClr val="FF0000"/>
                  </a:solidFill>
                </a:rPr>
                <a:t>二</a:t>
              </a:r>
              <a:r>
                <a:rPr lang="en-US" altLang="zh-CN" b="1" dirty="0" smtClean="0">
                  <a:solidFill>
                    <a:srgbClr val="FF0000"/>
                  </a:solidFill>
                </a:rPr>
                <a:t>.</a:t>
              </a:r>
              <a:r>
                <a:rPr lang="zh-CN" altLang="en-US" b="1" dirty="0" smtClean="0">
                  <a:solidFill>
                    <a:srgbClr val="FF0000"/>
                  </a:solidFill>
                </a:rPr>
                <a:t>我们的初步探索性工作</a:t>
              </a:r>
              <a:endParaRPr lang="zh-CN" altLang="en-US" b="1" dirty="0">
                <a:solidFill>
                  <a:srgbClr val="FF0000"/>
                </a:solidFill>
              </a:endParaRPr>
            </a:p>
          </p:txBody>
        </p:sp>
        <p:sp>
          <p:nvSpPr>
            <p:cNvPr id="23" name="矩形 22"/>
            <p:cNvSpPr/>
            <p:nvPr/>
          </p:nvSpPr>
          <p:spPr>
            <a:xfrm>
              <a:off x="107503" y="806982"/>
              <a:ext cx="8953191" cy="525658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107503" y="3356992"/>
              <a:ext cx="8953191" cy="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27" name="文本框 26"/>
            <p:cNvSpPr txBox="1"/>
            <p:nvPr/>
          </p:nvSpPr>
          <p:spPr>
            <a:xfrm>
              <a:off x="193561" y="3875622"/>
              <a:ext cx="8781073" cy="1547978"/>
            </a:xfrm>
            <a:prstGeom prst="rect">
              <a:avLst/>
            </a:prstGeom>
            <a:noFill/>
          </p:spPr>
          <p:txBody>
            <a:bodyPr wrap="square" rtlCol="0">
              <a:spAutoFit/>
            </a:bodyPr>
            <a:lstStyle/>
            <a:p>
              <a:pPr marL="342900" indent="-342900">
                <a:buFont typeface="+mj-lt"/>
                <a:buAutoNum type="arabicPeriod"/>
              </a:pPr>
              <a:r>
                <a:rPr lang="zh-CN" altLang="en-US" dirty="0" smtClean="0"/>
                <a:t>结合已有的几何模型</a:t>
              </a:r>
              <a:r>
                <a:rPr lang="en-US" altLang="zh-CN" dirty="0" smtClean="0"/>
                <a:t>Kolher</a:t>
              </a:r>
              <a:r>
                <a:rPr lang="zh-CN" altLang="en-US" dirty="0" smtClean="0"/>
                <a:t>，</a:t>
              </a:r>
              <a:r>
                <a:rPr lang="en-US" altLang="zh-CN" dirty="0"/>
                <a:t> EMTO-CPA</a:t>
              </a:r>
              <a:r>
                <a:rPr lang="zh-CN" altLang="en-US" dirty="0" smtClean="0"/>
                <a:t>计算给定对应关系的二元系</a:t>
              </a:r>
              <a:r>
                <a:rPr lang="en-US" altLang="zh-CN" dirty="0" smtClean="0"/>
                <a:t>-</a:t>
              </a:r>
              <a:r>
                <a:rPr lang="zh-CN" altLang="en-US" dirty="0" smtClean="0"/>
                <a:t>三元系形成能数据，接着依据计算的数据采用</a:t>
              </a:r>
              <a:r>
                <a:rPr lang="zh-CN" altLang="en-US" dirty="0" smtClean="0">
                  <a:solidFill>
                    <a:srgbClr val="FF0000"/>
                  </a:solidFill>
                </a:rPr>
                <a:t>多项式回归方法</a:t>
              </a:r>
              <a:r>
                <a:rPr lang="zh-CN" altLang="en-US" dirty="0" smtClean="0"/>
                <a:t>进行建模，最终通过模型来预测三元系形成焓。</a:t>
              </a:r>
              <a:endParaRPr lang="en-US" altLang="zh-CN" dirty="0" smtClean="0"/>
            </a:p>
            <a:p>
              <a:pPr marL="342900" indent="-342900">
                <a:buFont typeface="+mj-lt"/>
                <a:buAutoNum type="arabicPeriod"/>
              </a:pPr>
              <a:r>
                <a:rPr lang="en-US" altLang="zh-CN" dirty="0"/>
                <a:t>EMTO-CPA</a:t>
              </a:r>
              <a:r>
                <a:rPr lang="zh-CN" altLang="en-US" dirty="0"/>
                <a:t>计算得到</a:t>
              </a:r>
              <a:r>
                <a:rPr lang="en-US" altLang="zh-CN" dirty="0"/>
                <a:t>Ni-Co-X</a:t>
              </a:r>
              <a:r>
                <a:rPr lang="zh-CN" altLang="en-US" dirty="0"/>
                <a:t>（</a:t>
              </a:r>
              <a:r>
                <a:rPr lang="en-US" altLang="zh-CN" dirty="0"/>
                <a:t>Al,Cu ,Cr, Mo</a:t>
              </a:r>
              <a:r>
                <a:rPr lang="zh-CN" altLang="en-US" dirty="0"/>
                <a:t>）子二元系和三元系合金</a:t>
              </a:r>
              <a:r>
                <a:rPr lang="en-US" altLang="zh-CN" dirty="0"/>
                <a:t>Fcc</a:t>
              </a:r>
              <a:r>
                <a:rPr lang="zh-CN" altLang="en-US" dirty="0"/>
                <a:t>相形成能数</a:t>
              </a:r>
              <a:r>
                <a:rPr lang="zh-CN" altLang="en-US" dirty="0" smtClean="0"/>
                <a:t>据，然后</a:t>
              </a:r>
              <a:r>
                <a:rPr lang="zh-CN" altLang="en-US" dirty="0" smtClean="0"/>
                <a:t>以三条二</a:t>
              </a:r>
              <a:r>
                <a:rPr lang="zh-CN" altLang="en-US" dirty="0" smtClean="0"/>
                <a:t>元系数据预测三元系数据的精度为优化准则，通过</a:t>
              </a:r>
              <a:r>
                <a:rPr lang="zh-CN" altLang="en-US" dirty="0" smtClean="0">
                  <a:solidFill>
                    <a:srgbClr val="FF0000"/>
                  </a:solidFill>
                </a:rPr>
                <a:t>遗传算法</a:t>
              </a:r>
              <a:r>
                <a:rPr lang="zh-CN" altLang="en-US" dirty="0" smtClean="0"/>
                <a:t>来搜寻最佳的二元系组合，进而找到</a:t>
              </a:r>
              <a:r>
                <a:rPr lang="zh-CN" altLang="zh-CN" dirty="0" smtClean="0"/>
                <a:t>一</a:t>
              </a:r>
              <a:r>
                <a:rPr lang="zh-CN" altLang="zh-CN" dirty="0"/>
                <a:t>种新的二元</a:t>
              </a:r>
              <a:r>
                <a:rPr lang="en-US" altLang="zh-CN" dirty="0"/>
                <a:t>-</a:t>
              </a:r>
              <a:r>
                <a:rPr lang="zh-CN" altLang="zh-CN" dirty="0"/>
                <a:t>三元形成能对应关</a:t>
              </a:r>
              <a:r>
                <a:rPr lang="zh-CN" altLang="zh-CN" dirty="0" smtClean="0"/>
                <a:t>系</a:t>
              </a:r>
              <a:r>
                <a:rPr lang="zh-CN" altLang="en-US" dirty="0" smtClean="0"/>
                <a:t>。</a:t>
              </a:r>
              <a:endParaRPr lang="zh-CN" altLang="en-US" dirty="0"/>
            </a:p>
          </p:txBody>
        </p:sp>
      </p:grpSp>
    </p:spTree>
    <p:extLst>
      <p:ext uri="{BB962C8B-B14F-4D97-AF65-F5344CB8AC3E}">
        <p14:creationId xmlns:p14="http://schemas.microsoft.com/office/powerpoint/2010/main" val="2045271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12880"/>
            <a:ext cx="8229600" cy="809829"/>
          </a:xfrm>
        </p:spPr>
        <p:txBody>
          <a:bodyPr>
            <a:normAutofit fontScale="90000"/>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400" dirty="0" smtClean="0">
                <a:solidFill>
                  <a:srgbClr val="FF0000"/>
                </a:solidFill>
              </a:rPr>
              <a:t>——</a:t>
            </a:r>
            <a:r>
              <a:rPr lang="zh-CN" altLang="en-US" sz="2400" dirty="0" smtClean="0">
                <a:solidFill>
                  <a:srgbClr val="FF0000"/>
                </a:solidFill>
              </a:rPr>
              <a:t>数据基本信息</a:t>
            </a:r>
            <a:r>
              <a:rPr lang="en-US" altLang="zh-CN" sz="2400" dirty="0" smtClean="0"/>
              <a:t/>
            </a:r>
            <a:br>
              <a:rPr lang="en-US" altLang="zh-CN" sz="2400" dirty="0" smtClean="0"/>
            </a:br>
            <a:r>
              <a:rPr lang="zh-CN" altLang="en-US" sz="2400" dirty="0" smtClean="0"/>
              <a:t>（</a:t>
            </a:r>
            <a:r>
              <a:rPr lang="en-US" altLang="zh-CN" sz="2400" dirty="0" smtClean="0"/>
              <a:t>1</a:t>
            </a:r>
            <a:r>
              <a:rPr lang="zh-CN" altLang="en-US" sz="2400" dirty="0" smtClean="0"/>
              <a:t>）数据来源信息</a:t>
            </a:r>
            <a:endParaRPr lang="zh-CN" altLang="en-US" sz="2400" dirty="0"/>
          </a:p>
        </p:txBody>
      </p:sp>
      <p:graphicFrame>
        <p:nvGraphicFramePr>
          <p:cNvPr id="13" name="表格 12"/>
          <p:cNvGraphicFramePr>
            <a:graphicFrameLocks noGrp="1"/>
          </p:cNvGraphicFramePr>
          <p:nvPr>
            <p:extLst>
              <p:ext uri="{D42A27DB-BD31-4B8C-83A1-F6EECF244321}">
                <p14:modId xmlns:p14="http://schemas.microsoft.com/office/powerpoint/2010/main" val="1856650578"/>
              </p:ext>
            </p:extLst>
          </p:nvPr>
        </p:nvGraphicFramePr>
        <p:xfrm>
          <a:off x="677401" y="1484784"/>
          <a:ext cx="7855038" cy="1152128"/>
        </p:xfrm>
        <a:graphic>
          <a:graphicData uri="http://schemas.openxmlformats.org/drawingml/2006/table">
            <a:tbl>
              <a:tblPr firstRow="1" bandRow="1">
                <a:tableStyleId>{F2DE63D5-997A-4646-A377-4702673A728D}</a:tableStyleId>
              </a:tblPr>
              <a:tblGrid>
                <a:gridCol w="3927519"/>
                <a:gridCol w="3927519"/>
              </a:tblGrid>
              <a:tr h="449761">
                <a:tc>
                  <a:txBody>
                    <a:bodyPr/>
                    <a:lstStyle/>
                    <a:p>
                      <a:pPr algn="ctr"/>
                      <a:r>
                        <a:rPr lang="zh-CN" altLang="en-US" dirty="0" smtClean="0"/>
                        <a:t>计算方法</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计算方法描述</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2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EMTO-CPA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en-US" altLang="zh-CN" sz="1600" b="1" dirty="0" smtClean="0"/>
                        <a:t>Kohler</a:t>
                      </a:r>
                      <a:r>
                        <a:rPr lang="zh-CN" altLang="en-US" sz="1600" b="1" dirty="0" smtClean="0"/>
                        <a:t>方法</a:t>
                      </a:r>
                      <a:r>
                        <a:rPr lang="zh-CN" altLang="en-US" sz="1600" dirty="0" smtClean="0">
                          <a:solidFill>
                            <a:srgbClr val="FF0000"/>
                          </a:solidFill>
                        </a:rPr>
                        <a:t>（几何方法）</a:t>
                      </a:r>
                      <a:endParaRPr lang="zh-CN" altLang="en-US" sz="1600" b="1" dirty="0" smtClean="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t>见如下表</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4" name="矩形 13"/>
          <p:cNvSpPr/>
          <p:nvPr/>
        </p:nvSpPr>
        <p:spPr>
          <a:xfrm>
            <a:off x="539552" y="940812"/>
            <a:ext cx="3068469" cy="400110"/>
          </a:xfrm>
          <a:prstGeom prst="rect">
            <a:avLst/>
          </a:prstGeom>
        </p:spPr>
        <p:txBody>
          <a:bodyPr wrap="none">
            <a:spAutoFit/>
          </a:bodyPr>
          <a:lstStyle/>
          <a:p>
            <a:r>
              <a:rPr lang="zh-CN" altLang="en-US" sz="2000" dirty="0" smtClean="0">
                <a:solidFill>
                  <a:srgbClr val="FF0000"/>
                </a:solidFill>
              </a:rPr>
              <a:t>数据来源</a:t>
            </a:r>
            <a:r>
              <a:rPr lang="zh-CN" altLang="en-US" dirty="0" smtClean="0">
                <a:solidFill>
                  <a:srgbClr val="FF0000"/>
                </a:solidFill>
              </a:rPr>
              <a:t>：</a:t>
            </a:r>
            <a:r>
              <a:rPr lang="zh-CN" altLang="en-US" b="1" dirty="0" smtClean="0"/>
              <a:t>材</a:t>
            </a:r>
            <a:r>
              <a:rPr lang="zh-CN" altLang="en-US" b="1" dirty="0"/>
              <a:t>料学计算方法</a:t>
            </a:r>
          </a:p>
        </p:txBody>
      </p:sp>
      <p:graphicFrame>
        <p:nvGraphicFramePr>
          <p:cNvPr id="20" name="表格 19"/>
          <p:cNvGraphicFramePr>
            <a:graphicFrameLocks noGrp="1"/>
          </p:cNvGraphicFramePr>
          <p:nvPr>
            <p:extLst>
              <p:ext uri="{D42A27DB-BD31-4B8C-83A1-F6EECF244321}">
                <p14:modId xmlns:p14="http://schemas.microsoft.com/office/powerpoint/2010/main" val="4284391010"/>
              </p:ext>
            </p:extLst>
          </p:nvPr>
        </p:nvGraphicFramePr>
        <p:xfrm>
          <a:off x="673198" y="2924944"/>
          <a:ext cx="7859241" cy="3241140"/>
        </p:xfrm>
        <a:graphic>
          <a:graphicData uri="http://schemas.openxmlformats.org/drawingml/2006/table">
            <a:tbl>
              <a:tblPr firstRow="1" bandRow="1">
                <a:tableStyleId>{7DF18680-E054-41AD-8BC1-D1AEF772440D}</a:tableStyleId>
              </a:tblPr>
              <a:tblGrid>
                <a:gridCol w="2619747"/>
                <a:gridCol w="2619747"/>
                <a:gridCol w="2619747"/>
              </a:tblGrid>
              <a:tr h="497940">
                <a:tc>
                  <a:txBody>
                    <a:bodyPr/>
                    <a:lstStyle/>
                    <a:p>
                      <a:pPr algn="ctr"/>
                      <a:r>
                        <a:rPr lang="zh-CN" altLang="en-US" dirty="0" smtClean="0"/>
                        <a:t>计算方法名</a:t>
                      </a:r>
                      <a:endParaRPr lang="zh-CN" altLang="en-US" dirty="0"/>
                    </a:p>
                  </a:txBody>
                  <a:tcPr/>
                </a:tc>
                <a:tc>
                  <a:txBody>
                    <a:bodyPr/>
                    <a:lstStyle/>
                    <a:p>
                      <a:pPr algn="ctr"/>
                      <a:r>
                        <a:rPr lang="zh-CN" altLang="en-US" dirty="0" smtClean="0"/>
                        <a:t>软件</a:t>
                      </a:r>
                      <a:r>
                        <a:rPr lang="en-US" altLang="zh-CN" dirty="0" smtClean="0"/>
                        <a:t>/</a:t>
                      </a:r>
                      <a:r>
                        <a:rPr lang="zh-CN" altLang="en-US" dirty="0" smtClean="0"/>
                        <a:t>方法作者</a:t>
                      </a:r>
                      <a:endParaRPr lang="zh-CN" altLang="en-US" dirty="0"/>
                    </a:p>
                  </a:txBody>
                  <a:tcPr/>
                </a:tc>
                <a:tc>
                  <a:txBody>
                    <a:bodyPr/>
                    <a:lstStyle/>
                    <a:p>
                      <a:pPr algn="ctr"/>
                      <a:r>
                        <a:rPr lang="zh-CN" altLang="en-US" dirty="0" smtClean="0"/>
                        <a:t>方法详细描述</a:t>
                      </a:r>
                      <a:endParaRPr lang="zh-CN" altLang="en-US" dirty="0"/>
                    </a:p>
                  </a:txBody>
                  <a:tcPr/>
                </a:tc>
              </a:tr>
              <a:tr h="7169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EMTO-CPA</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Levente Vitos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Exact muffin-tin orbitals</a:t>
                      </a:r>
                      <a:r>
                        <a:rPr lang="zh-CN" altLang="en-US" sz="1400" dirty="0" smtClean="0"/>
                        <a:t>（</a:t>
                      </a:r>
                      <a:r>
                        <a:rPr lang="en-US" altLang="zh-CN" sz="1400" dirty="0" smtClean="0"/>
                        <a:t>EMTO</a:t>
                      </a:r>
                      <a:r>
                        <a:rPr lang="zh-CN" altLang="en-US" sz="1400" dirty="0" smtClean="0"/>
                        <a:t>），是一种准确高效地求解</a:t>
                      </a:r>
                      <a:r>
                        <a:rPr lang="en-US" altLang="zh-CN" sz="1400" dirty="0" smtClean="0"/>
                        <a:t>Kohn-Sham</a:t>
                      </a:r>
                      <a:r>
                        <a:rPr lang="zh-CN" altLang="en-US" sz="1400" dirty="0" smtClean="0"/>
                        <a:t>方程的数值计算方法</a:t>
                      </a:r>
                      <a:r>
                        <a:rPr lang="en-US" altLang="zh-CN" sz="1400" dirty="0" smtClean="0"/>
                        <a:t>;</a:t>
                      </a:r>
                      <a:r>
                        <a:rPr lang="zh-CN" altLang="en-US" sz="1400" dirty="0" smtClean="0"/>
                        <a:t>相干势近似（</a:t>
                      </a:r>
                      <a:r>
                        <a:rPr lang="en-US" altLang="zh-CN" sz="1400" dirty="0" smtClean="0"/>
                        <a:t>coherent potential approximation</a:t>
                      </a:r>
                      <a:r>
                        <a:rPr lang="zh-CN" altLang="en-US" sz="1400" dirty="0" smtClean="0"/>
                        <a:t>，</a:t>
                      </a:r>
                      <a:r>
                        <a:rPr lang="en-US" altLang="zh-CN" sz="1400" dirty="0" smtClean="0"/>
                        <a:t>CPA</a:t>
                      </a:r>
                      <a:r>
                        <a:rPr lang="zh-CN" altLang="en-US" sz="1400" dirty="0" smtClean="0"/>
                        <a:t>）是一种处理多组分合金体系中无序问题的一种最有效的方法</a:t>
                      </a:r>
                    </a:p>
                  </a:txBody>
                  <a:tcPr/>
                </a:tc>
              </a:tr>
              <a:tr h="926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Kohler</a:t>
                      </a:r>
                      <a:r>
                        <a:rPr lang="zh-CN" altLang="en-US" b="1" dirty="0" smtClean="0"/>
                        <a:t>方法</a:t>
                      </a:r>
                      <a:endParaRPr lang="en-US" altLang="zh-CN" b="1" dirty="0" smtClean="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Times New Roman" panose="02020603050405020304" pitchFamily="18" charset="0"/>
                          <a:cs typeface="Times New Roman" panose="02020603050405020304" pitchFamily="18" charset="0"/>
                        </a:rPr>
                        <a:t>Kohler</a:t>
                      </a:r>
                    </a:p>
                  </a:txBody>
                  <a:tcPr/>
                </a:tc>
                <a:tc>
                  <a:txBody>
                    <a:bodyPr/>
                    <a:lstStyle/>
                    <a:p>
                      <a:r>
                        <a:rPr lang="en-US" altLang="zh-CN" sz="1400" dirty="0" smtClean="0"/>
                        <a:t>Kohler</a:t>
                      </a:r>
                      <a:r>
                        <a:rPr lang="zh-CN" altLang="en-US" sz="1400" dirty="0" smtClean="0"/>
                        <a:t>公式（几何方法）  由</a:t>
                      </a:r>
                      <a:r>
                        <a:rPr lang="en-US" altLang="zh-CN" sz="1400" dirty="0" smtClean="0"/>
                        <a:t>1-2-3</a:t>
                      </a:r>
                      <a:r>
                        <a:rPr lang="zh-CN" altLang="en-US" sz="1400" dirty="0" smtClean="0"/>
                        <a:t>三个组元组成的三元系的超额</a:t>
                      </a:r>
                      <a:r>
                        <a:rPr lang="en-US" altLang="zh-CN" sz="1400" dirty="0" smtClean="0"/>
                        <a:t>Gibbs</a:t>
                      </a:r>
                      <a:r>
                        <a:rPr lang="zh-CN" altLang="zh-CN" sz="1400" dirty="0" smtClean="0"/>
                        <a:t>自由能</a:t>
                      </a:r>
                      <a:r>
                        <a:rPr lang="zh-CN" altLang="en-US" sz="1400" dirty="0" smtClean="0"/>
                        <a:t>由三个二元系的超额</a:t>
                      </a:r>
                      <a:r>
                        <a:rPr lang="en-US" altLang="zh-CN" sz="1400" dirty="0" smtClean="0"/>
                        <a:t>Gibbs</a:t>
                      </a:r>
                      <a:r>
                        <a:rPr lang="zh-CN" altLang="zh-CN" sz="1400" dirty="0" smtClean="0"/>
                        <a:t>自由能</a:t>
                      </a:r>
                      <a:r>
                        <a:rPr lang="zh-CN" altLang="en-US" sz="1400" dirty="0" smtClean="0"/>
                        <a:t>乘以适当权重求和得到。</a:t>
                      </a:r>
                      <a:endParaRPr lang="en-US" altLang="zh-CN" sz="1400" dirty="0" smtClean="0">
                        <a:latin typeface="宋体" pitchFamily="2" charset="-122"/>
                        <a:ea typeface="+mn-ea"/>
                      </a:endParaRPr>
                    </a:p>
                  </a:txBody>
                  <a:tcPr/>
                </a:tc>
              </a:tr>
            </a:tbl>
          </a:graphicData>
        </a:graphic>
      </p:graphicFrame>
    </p:spTree>
    <p:extLst>
      <p:ext uri="{BB962C8B-B14F-4D97-AF65-F5344CB8AC3E}">
        <p14:creationId xmlns:p14="http://schemas.microsoft.com/office/powerpoint/2010/main" val="3072780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094"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solidFill>
                  <a:srgbClr val="FF0000"/>
                </a:solidFill>
              </a:rPr>
              <a:t/>
            </a:r>
            <a:br>
              <a:rPr lang="en-US" altLang="zh-CN" sz="2400" dirty="0" smtClean="0">
                <a:solidFill>
                  <a:srgbClr val="FF0000"/>
                </a:solidFill>
              </a:rPr>
            </a:br>
            <a:r>
              <a:rPr lang="zh-CN" altLang="en-US" sz="2400" dirty="0" smtClean="0"/>
              <a:t>（</a:t>
            </a:r>
            <a:r>
              <a:rPr lang="en-US" altLang="zh-CN" sz="2400" dirty="0"/>
              <a:t>2</a:t>
            </a:r>
            <a:r>
              <a:rPr lang="zh-CN" altLang="en-US" sz="2400" dirty="0" smtClean="0"/>
              <a:t>）数据集描述</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977754705"/>
              </p:ext>
            </p:extLst>
          </p:nvPr>
        </p:nvGraphicFramePr>
        <p:xfrm>
          <a:off x="512305" y="841276"/>
          <a:ext cx="8083663" cy="1647887"/>
        </p:xfrm>
        <a:graphic>
          <a:graphicData uri="http://schemas.openxmlformats.org/drawingml/2006/table">
            <a:tbl>
              <a:tblPr firstRow="1" bandRow="1">
                <a:tableStyleId>{93296810-A885-4BE3-A3E7-6D5BEEA58F35}</a:tableStyleId>
              </a:tblPr>
              <a:tblGrid>
                <a:gridCol w="4041510"/>
                <a:gridCol w="4042153"/>
              </a:tblGrid>
              <a:tr h="441748">
                <a:tc>
                  <a:txBody>
                    <a:bodyPr/>
                    <a:lstStyle/>
                    <a:p>
                      <a:pPr algn="ctr"/>
                      <a:r>
                        <a:rPr lang="zh-CN" altLang="en-US" dirty="0" smtClean="0">
                          <a:solidFill>
                            <a:schemeClr val="tx1"/>
                          </a:solidFill>
                        </a:rPr>
                        <a:t>输入属性</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400" dirty="0" smtClean="0">
                          <a:solidFill>
                            <a:srgbClr val="FF0000"/>
                          </a:solidFill>
                        </a:rPr>
                        <a:t>12</a:t>
                      </a:r>
                      <a:r>
                        <a:rPr lang="zh-CN" altLang="en-US" sz="1400" dirty="0" smtClean="0">
                          <a:solidFill>
                            <a:srgbClr val="FF0000"/>
                          </a:solidFill>
                        </a:rPr>
                        <a:t>个</a:t>
                      </a:r>
                      <a:r>
                        <a:rPr lang="zh-CN" altLang="en-US" sz="1400" dirty="0" smtClean="0">
                          <a:solidFill>
                            <a:schemeClr val="tx1"/>
                          </a:solidFill>
                        </a:rPr>
                        <a:t>（三种二元系成分（</a:t>
                      </a:r>
                      <a:r>
                        <a:rPr lang="en-US" altLang="zh-CN" sz="1400" dirty="0" smtClean="0">
                          <a:solidFill>
                            <a:schemeClr val="tx1"/>
                          </a:solidFill>
                        </a:rPr>
                        <a:t>6</a:t>
                      </a:r>
                      <a:r>
                        <a:rPr lang="zh-CN" altLang="en-US" sz="1400" dirty="0" smtClean="0">
                          <a:solidFill>
                            <a:schemeClr val="tx1"/>
                          </a:solidFill>
                        </a:rPr>
                        <a:t>个）、二元系形成焓（</a:t>
                      </a:r>
                      <a:r>
                        <a:rPr lang="en-US" altLang="zh-CN" sz="1400" dirty="0" smtClean="0">
                          <a:solidFill>
                            <a:schemeClr val="tx1"/>
                          </a:solidFill>
                        </a:rPr>
                        <a:t>3</a:t>
                      </a:r>
                      <a:r>
                        <a:rPr lang="zh-CN" altLang="en-US" sz="1400" dirty="0" smtClean="0">
                          <a:solidFill>
                            <a:schemeClr val="tx1"/>
                          </a:solidFill>
                        </a:rPr>
                        <a:t>个）、三元系成分（</a:t>
                      </a:r>
                      <a:r>
                        <a:rPr lang="en-US" altLang="zh-CN" sz="1400" dirty="0" smtClean="0">
                          <a:solidFill>
                            <a:schemeClr val="tx1"/>
                          </a:solidFill>
                        </a:rPr>
                        <a:t>3</a:t>
                      </a:r>
                      <a:r>
                        <a:rPr lang="zh-CN" altLang="en-US" sz="1400" dirty="0" smtClean="0">
                          <a:solidFill>
                            <a:schemeClr val="tx1"/>
                          </a:solidFill>
                        </a:rPr>
                        <a:t>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03999">
                <a:tc>
                  <a:txBody>
                    <a:bodyPr/>
                    <a:lstStyle/>
                    <a:p>
                      <a:pPr algn="ctr"/>
                      <a:r>
                        <a:rPr lang="zh-CN" altLang="en-US" dirty="0" smtClean="0"/>
                        <a:t>输出属性</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400" b="1" dirty="0" smtClean="0">
                          <a:solidFill>
                            <a:srgbClr val="FF0000"/>
                          </a:solidFill>
                        </a:rPr>
                        <a:t>1</a:t>
                      </a:r>
                      <a:r>
                        <a:rPr lang="zh-CN" altLang="en-US" sz="1400" b="1" dirty="0" smtClean="0">
                          <a:solidFill>
                            <a:srgbClr val="FF0000"/>
                          </a:solidFill>
                        </a:rPr>
                        <a:t>个</a:t>
                      </a:r>
                      <a:r>
                        <a:rPr lang="zh-CN" altLang="en-US" sz="1400" b="1" dirty="0" smtClean="0"/>
                        <a:t>（三元系形成焓）</a:t>
                      </a:r>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398207">
                <a:tc>
                  <a:txBody>
                    <a:bodyPr/>
                    <a:lstStyle/>
                    <a:p>
                      <a:pPr algn="ctr"/>
                      <a:r>
                        <a:rPr lang="zh-CN" altLang="en-US" dirty="0" smtClean="0"/>
                        <a:t>样本数量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smtClean="0">
                          <a:solidFill>
                            <a:srgbClr val="FF0000"/>
                          </a:solidFill>
                        </a:rPr>
                        <a:t>29</a:t>
                      </a:r>
                      <a:r>
                        <a:rPr lang="zh-CN" altLang="en-US" sz="1400" b="1" dirty="0" smtClean="0">
                          <a:solidFill>
                            <a:srgbClr val="FF0000"/>
                          </a:solidFill>
                        </a:rPr>
                        <a:t>条</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3999">
                <a:tc>
                  <a:txBody>
                    <a:bodyPr/>
                    <a:lstStyle/>
                    <a:p>
                      <a:pPr algn="ctr"/>
                      <a:r>
                        <a:rPr lang="zh-CN" altLang="en-US" dirty="0" smtClean="0"/>
                        <a:t>样本维度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smtClean="0">
                          <a:solidFill>
                            <a:srgbClr val="FF0000"/>
                          </a:solidFill>
                        </a:rPr>
                        <a:t>13</a:t>
                      </a:r>
                      <a:endParaRPr lang="zh-CN"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56224793"/>
              </p:ext>
            </p:extLst>
          </p:nvPr>
        </p:nvGraphicFramePr>
        <p:xfrm>
          <a:off x="95454" y="2902821"/>
          <a:ext cx="8745814" cy="3841630"/>
        </p:xfrm>
        <a:graphic>
          <a:graphicData uri="http://schemas.openxmlformats.org/drawingml/2006/table">
            <a:tbl>
              <a:tblPr>
                <a:tableStyleId>{8799B23B-EC83-4686-B30A-512413B5E67A}</a:tableStyleId>
              </a:tblPr>
              <a:tblGrid>
                <a:gridCol w="697672"/>
                <a:gridCol w="724854"/>
                <a:gridCol w="652369"/>
                <a:gridCol w="688612"/>
                <a:gridCol w="634247"/>
                <a:gridCol w="489275"/>
                <a:gridCol w="643307"/>
                <a:gridCol w="588943"/>
                <a:gridCol w="724854"/>
                <a:gridCol w="754300"/>
                <a:gridCol w="797340"/>
                <a:gridCol w="752036"/>
                <a:gridCol w="598005"/>
              </a:tblGrid>
              <a:tr h="13247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a:t>
                      </a:r>
                      <a:r>
                        <a:rPr lang="el-GR" sz="800" u="none" strike="noStrike" dirty="0">
                          <a:effectLst/>
                        </a:rPr>
                        <a:t>Δ</a:t>
                      </a:r>
                      <a:r>
                        <a:rPr lang="en-US" sz="800" u="none" strike="noStrike" dirty="0">
                          <a:effectLst/>
                        </a:rPr>
                        <a:t>H</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13259.6305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16389.3193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14413.3547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14115.90511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0.555555556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18019.01188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5686.43293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20636.14013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0.111111111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3452.18736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14401.3596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0.333333333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16787.806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11092.71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0.538461538</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0.375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-415.8927984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12164.034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-351.577022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18233.8976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-595.3033325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15672.563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12501.7534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6919.18007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dirty="0">
                          <a:effectLst/>
                        </a:rPr>
                        <a:t>0.181818182</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17302.5244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13468.2839</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11757.324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6248.32693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18599.2274</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3247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15746.85371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0.230769231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0.76923077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-681.4493723</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
        <p:nvSpPr>
          <p:cNvPr id="9" name="文本框 8"/>
          <p:cNvSpPr txBox="1"/>
          <p:nvPr/>
        </p:nvSpPr>
        <p:spPr>
          <a:xfrm>
            <a:off x="-269592" y="984285"/>
            <a:ext cx="738664" cy="1496364"/>
          </a:xfrm>
          <a:prstGeom prst="rect">
            <a:avLst/>
          </a:prstGeom>
          <a:noFill/>
        </p:spPr>
        <p:txBody>
          <a:bodyPr vert="eaVert" wrap="square" rtlCol="0">
            <a:spAutoFit/>
          </a:bodyPr>
          <a:lstStyle/>
          <a:p>
            <a:r>
              <a:rPr lang="zh-CN" altLang="en-US" b="1" dirty="0">
                <a:solidFill>
                  <a:srgbClr val="FF0000"/>
                </a:solidFill>
              </a:rPr>
              <a:t>数据简</a:t>
            </a:r>
            <a:r>
              <a:rPr lang="zh-CN" altLang="en-US" b="1" dirty="0" smtClean="0">
                <a:solidFill>
                  <a:srgbClr val="FF0000"/>
                </a:solidFill>
              </a:rPr>
              <a:t>要描述</a:t>
            </a:r>
            <a:endParaRPr lang="zh-CN" altLang="en-US" b="1" dirty="0">
              <a:solidFill>
                <a:srgbClr val="FF0000"/>
              </a:solidFill>
            </a:endParaRPr>
          </a:p>
          <a:p>
            <a:endParaRPr lang="zh-CN" altLang="en-US" dirty="0"/>
          </a:p>
        </p:txBody>
      </p:sp>
      <p:sp>
        <p:nvSpPr>
          <p:cNvPr id="4" name="文本框 3"/>
          <p:cNvSpPr txBox="1"/>
          <p:nvPr/>
        </p:nvSpPr>
        <p:spPr>
          <a:xfrm>
            <a:off x="94754" y="2533489"/>
            <a:ext cx="4544268" cy="369332"/>
          </a:xfrm>
          <a:prstGeom prst="rect">
            <a:avLst/>
          </a:prstGeom>
          <a:noFill/>
        </p:spPr>
        <p:txBody>
          <a:bodyPr wrap="square" rtlCol="0">
            <a:spAutoFit/>
          </a:bodyPr>
          <a:lstStyle/>
          <a:p>
            <a:r>
              <a:rPr lang="en-US" altLang="zh-CN" b="1" dirty="0" smtClean="0">
                <a:solidFill>
                  <a:srgbClr val="FF0000"/>
                </a:solidFill>
              </a:rPr>
              <a:t>EMTO-CPA</a:t>
            </a:r>
            <a:r>
              <a:rPr lang="zh-CN" altLang="en-US" b="1" dirty="0" smtClean="0">
                <a:solidFill>
                  <a:srgbClr val="FF0000"/>
                </a:solidFill>
              </a:rPr>
              <a:t>和</a:t>
            </a:r>
            <a:r>
              <a:rPr lang="en-US" altLang="zh-CN" b="1" dirty="0" smtClean="0">
                <a:solidFill>
                  <a:srgbClr val="FF0000"/>
                </a:solidFill>
              </a:rPr>
              <a:t>Kohler</a:t>
            </a:r>
            <a:endParaRPr lang="zh-CN" altLang="en-US" dirty="0"/>
          </a:p>
        </p:txBody>
      </p:sp>
      <p:sp>
        <p:nvSpPr>
          <p:cNvPr id="8" name="圆角矩形标注 7"/>
          <p:cNvSpPr/>
          <p:nvPr/>
        </p:nvSpPr>
        <p:spPr>
          <a:xfrm rot="5400000">
            <a:off x="7543475" y="1214962"/>
            <a:ext cx="1043701" cy="1944216"/>
          </a:xfrm>
          <a:prstGeom prst="wedgeRoundRectCallou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193751" y="1665219"/>
            <a:ext cx="1944216" cy="954107"/>
          </a:xfrm>
          <a:prstGeom prst="rect">
            <a:avLst/>
          </a:prstGeom>
          <a:noFill/>
        </p:spPr>
        <p:txBody>
          <a:bodyPr wrap="square" rtlCol="0">
            <a:spAutoFit/>
          </a:bodyPr>
          <a:lstStyle/>
          <a:p>
            <a:r>
              <a:rPr lang="zh-CN" altLang="en-US" sz="1400" b="1" dirty="0" smtClean="0"/>
              <a:t>等间距取点，取到的这些点几乎覆盖了整个相图，具有代表性和特殊性。</a:t>
            </a:r>
            <a:endParaRPr lang="zh-CN" altLang="en-US" sz="1400" b="1" dirty="0"/>
          </a:p>
        </p:txBody>
      </p:sp>
      <p:sp>
        <p:nvSpPr>
          <p:cNvPr id="13" name="矩形标注 12"/>
          <p:cNvSpPr/>
          <p:nvPr/>
        </p:nvSpPr>
        <p:spPr>
          <a:xfrm rot="5400000">
            <a:off x="2981375" y="1695378"/>
            <a:ext cx="728483" cy="2020718"/>
          </a:xfrm>
          <a:prstGeom prst="wedgeRectCallou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
        <p:nvSpPr>
          <p:cNvPr id="14" name="文本框 13"/>
          <p:cNvSpPr txBox="1"/>
          <p:nvPr/>
        </p:nvSpPr>
        <p:spPr>
          <a:xfrm>
            <a:off x="2335256" y="2331314"/>
            <a:ext cx="2133105" cy="738664"/>
          </a:xfrm>
          <a:prstGeom prst="rect">
            <a:avLst/>
          </a:prstGeom>
          <a:noFill/>
        </p:spPr>
        <p:txBody>
          <a:bodyPr wrap="square" rtlCol="0">
            <a:spAutoFit/>
          </a:bodyPr>
          <a:lstStyle/>
          <a:p>
            <a:r>
              <a:rPr lang="zh-CN" altLang="en-US" sz="1400" b="1" dirty="0" smtClean="0">
                <a:solidFill>
                  <a:srgbClr val="FF0000"/>
                </a:solidFill>
              </a:rPr>
              <a:t>先初步使用简单</a:t>
            </a:r>
            <a:r>
              <a:rPr lang="en-US" altLang="zh-CN" sz="1400" b="1" dirty="0" smtClean="0">
                <a:solidFill>
                  <a:srgbClr val="FF0000"/>
                </a:solidFill>
              </a:rPr>
              <a:t>Kohler</a:t>
            </a:r>
            <a:r>
              <a:rPr lang="zh-CN" altLang="en-US" sz="1400" b="1" dirty="0" smtClean="0">
                <a:solidFill>
                  <a:srgbClr val="FF0000"/>
                </a:solidFill>
              </a:rPr>
              <a:t>方法，将来可能结合更多已有的几何模型。</a:t>
            </a:r>
            <a:endParaRPr lang="zh-CN" altLang="en-US" sz="1400" b="1" dirty="0">
              <a:solidFill>
                <a:srgbClr val="FF0000"/>
              </a:solidFill>
            </a:endParaRPr>
          </a:p>
        </p:txBody>
      </p:sp>
    </p:spTree>
    <p:extLst>
      <p:ext uri="{BB962C8B-B14F-4D97-AF65-F5344CB8AC3E}">
        <p14:creationId xmlns:p14="http://schemas.microsoft.com/office/powerpoint/2010/main" val="1510556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基于多项式回归的形成焓预测</a:t>
            </a:r>
            <a:r>
              <a:rPr lang="en-US" altLang="zh-CN" sz="2400" dirty="0">
                <a:solidFill>
                  <a:srgbClr val="FF0000"/>
                </a:solidFill>
              </a:rPr>
              <a:t>——</a:t>
            </a:r>
            <a:r>
              <a:rPr lang="zh-CN" altLang="en-US" sz="2400" dirty="0">
                <a:solidFill>
                  <a:srgbClr val="FF0000"/>
                </a:solidFill>
              </a:rPr>
              <a:t>数据基本信</a:t>
            </a:r>
            <a:r>
              <a:rPr lang="zh-CN" altLang="en-US" sz="2400" dirty="0" smtClean="0">
                <a:solidFill>
                  <a:srgbClr val="FF0000"/>
                </a:solidFill>
              </a:rPr>
              <a:t>息</a:t>
            </a:r>
            <a:r>
              <a:rPr lang="en-US" altLang="zh-CN" sz="2400" dirty="0" smtClean="0"/>
              <a:t/>
            </a:r>
            <a:br>
              <a:rPr lang="en-US" altLang="zh-CN" sz="2400" dirty="0" smtClean="0"/>
            </a:br>
            <a:r>
              <a:rPr lang="zh-CN" altLang="en-US" sz="2400" dirty="0" smtClean="0"/>
              <a:t>（</a:t>
            </a:r>
            <a:r>
              <a:rPr lang="en-US" altLang="zh-CN" sz="2400" dirty="0"/>
              <a:t>3</a:t>
            </a:r>
            <a:r>
              <a:rPr lang="zh-CN" altLang="en-US" sz="2400" dirty="0" smtClean="0"/>
              <a:t>）属性描述信息</a:t>
            </a:r>
            <a:endParaRPr lang="zh-CN" altLang="en-US" sz="2400" dirty="0"/>
          </a:p>
        </p:txBody>
      </p:sp>
      <p:graphicFrame>
        <p:nvGraphicFramePr>
          <p:cNvPr id="10" name="表格 9"/>
          <p:cNvGraphicFramePr>
            <a:graphicFrameLocks noGrp="1"/>
          </p:cNvGraphicFramePr>
          <p:nvPr>
            <p:extLst>
              <p:ext uri="{D42A27DB-BD31-4B8C-83A1-F6EECF244321}">
                <p14:modId xmlns:p14="http://schemas.microsoft.com/office/powerpoint/2010/main" val="75259995"/>
              </p:ext>
            </p:extLst>
          </p:nvPr>
        </p:nvGraphicFramePr>
        <p:xfrm>
          <a:off x="85060" y="792480"/>
          <a:ext cx="9058940" cy="6065520"/>
        </p:xfrm>
        <a:graphic>
          <a:graphicData uri="http://schemas.openxmlformats.org/drawingml/2006/table">
            <a:tbl>
              <a:tblPr firstRow="1" bandRow="1">
                <a:tableStyleId>{00A15C55-8517-42AA-B614-E9B94910E393}</a:tableStyleId>
              </a:tblPr>
              <a:tblGrid>
                <a:gridCol w="1068005"/>
                <a:gridCol w="2583359"/>
                <a:gridCol w="949354"/>
                <a:gridCol w="1022382"/>
                <a:gridCol w="1606469"/>
                <a:gridCol w="1829371"/>
              </a:tblGrid>
              <a:tr h="291702">
                <a:tc>
                  <a:txBody>
                    <a:bodyPr/>
                    <a:lstStyle/>
                    <a:p>
                      <a:pPr algn="ctr"/>
                      <a:r>
                        <a:rPr lang="zh-CN" altLang="en-US" sz="1400" dirty="0" smtClean="0"/>
                        <a:t>属性名</a:t>
                      </a:r>
                      <a:endParaRPr lang="zh-CN" altLang="en-US" sz="1400" dirty="0"/>
                    </a:p>
                  </a:txBody>
                  <a:tcPr/>
                </a:tc>
                <a:tc>
                  <a:txBody>
                    <a:bodyPr/>
                    <a:lstStyle/>
                    <a:p>
                      <a:pPr algn="ctr"/>
                      <a:r>
                        <a:rPr lang="zh-CN" altLang="en-US" sz="1400" dirty="0" smtClean="0"/>
                        <a:t>属性描述</a:t>
                      </a:r>
                      <a:endParaRPr lang="zh-CN" altLang="en-US" sz="1400" dirty="0"/>
                    </a:p>
                  </a:txBody>
                  <a:tcPr/>
                </a:tc>
                <a:tc>
                  <a:txBody>
                    <a:bodyPr/>
                    <a:lstStyle/>
                    <a:p>
                      <a:pPr algn="ctr"/>
                      <a:r>
                        <a:rPr lang="zh-CN" altLang="en-US" sz="1400" dirty="0" smtClean="0"/>
                        <a:t>属性类型</a:t>
                      </a:r>
                      <a:endParaRPr lang="zh-CN" altLang="en-US" sz="1400" dirty="0"/>
                    </a:p>
                  </a:txBody>
                  <a:tcPr/>
                </a:tc>
                <a:tc>
                  <a:txBody>
                    <a:bodyPr/>
                    <a:lstStyle/>
                    <a:p>
                      <a:pPr algn="ctr"/>
                      <a:r>
                        <a:rPr lang="zh-CN" altLang="en-US" sz="1400" dirty="0" smtClean="0"/>
                        <a:t>取值范围</a:t>
                      </a:r>
                      <a:endParaRPr lang="zh-CN" altLang="en-US" sz="1400" dirty="0"/>
                    </a:p>
                  </a:txBody>
                  <a:tcPr/>
                </a:tc>
                <a:tc>
                  <a:txBody>
                    <a:bodyPr/>
                    <a:lstStyle/>
                    <a:p>
                      <a:pPr algn="ctr"/>
                      <a:r>
                        <a:rPr lang="zh-CN" altLang="en-US" sz="1400" dirty="0" smtClean="0"/>
                        <a:t>单位</a:t>
                      </a:r>
                      <a:endParaRPr lang="zh-CN" altLang="en-US" sz="1400" dirty="0"/>
                    </a:p>
                  </a:txBody>
                  <a:tcPr/>
                </a:tc>
                <a:tc>
                  <a:txBody>
                    <a:bodyPr/>
                    <a:lstStyle/>
                    <a:p>
                      <a:pPr algn="ctr"/>
                      <a:r>
                        <a:rPr lang="zh-CN" altLang="en-US" sz="1400" dirty="0" smtClean="0"/>
                        <a:t>计算方法</a:t>
                      </a:r>
                      <a:endParaRPr lang="zh-CN" altLang="en-US" sz="1400" dirty="0"/>
                    </a:p>
                  </a:txBody>
                  <a:tcPr/>
                </a:tc>
              </a:tr>
              <a:tr h="262532">
                <a:tc>
                  <a:txBody>
                    <a:bodyPr/>
                    <a:lstStyle/>
                    <a:p>
                      <a:pPr algn="ctr"/>
                      <a:r>
                        <a:rPr lang="en-US" altLang="zh-CN" sz="1200" dirty="0" smtClean="0"/>
                        <a:t>NiCo_Ni_at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NiCo_Co_at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Co</a:t>
                      </a:r>
                      <a:r>
                        <a:rPr lang="zh-CN" altLang="en-US" sz="1200" dirty="0" smtClean="0"/>
                        <a:t>元素的摩尔分数</a:t>
                      </a:r>
                      <a:endParaRPr lang="zh-CN" altLang="en-US" sz="1200" dirty="0"/>
                    </a:p>
                  </a:txBody>
                  <a:tcPr/>
                </a:tc>
                <a:tc>
                  <a:txBody>
                    <a:bodyPr/>
                    <a:lstStyle/>
                    <a:p>
                      <a:pPr algn="ctr"/>
                      <a:r>
                        <a:rPr lang="zh-CN" altLang="en-US" sz="1200" dirty="0" smtClean="0"/>
                        <a:t>连续值</a:t>
                      </a: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无</a:t>
                      </a:r>
                      <a:endParaRPr lang="zh-CN" altLang="en-US" sz="1200" dirty="0"/>
                    </a:p>
                  </a:txBody>
                  <a:tcPr/>
                </a:tc>
              </a:tr>
              <a:tr h="437553">
                <a:tc>
                  <a:txBody>
                    <a:bodyPr/>
                    <a:lstStyle/>
                    <a:p>
                      <a:pPr algn="ctr"/>
                      <a:r>
                        <a:rPr lang="en-US" altLang="zh-CN" sz="1200" dirty="0" smtClean="0"/>
                        <a:t>NiCo_</a:t>
                      </a:r>
                      <a:r>
                        <a:rPr lang="el-GR" altLang="zh-CN" sz="1200" dirty="0" smtClean="0"/>
                        <a:t>Δ</a:t>
                      </a:r>
                      <a:r>
                        <a:rPr lang="en-US" altLang="zh-CN" sz="1200" dirty="0" smtClean="0"/>
                        <a:t>H</a:t>
                      </a:r>
                      <a:endParaRPr lang="zh-CN" altLang="en-US" sz="1200" dirty="0"/>
                    </a:p>
                  </a:txBody>
                  <a:tcPr/>
                </a:tc>
                <a:tc>
                  <a:txBody>
                    <a:bodyPr/>
                    <a:lstStyle/>
                    <a:p>
                      <a:pPr algn="ctr"/>
                      <a:r>
                        <a:rPr lang="en-US" altLang="zh-CN" sz="1200" dirty="0" smtClean="0"/>
                        <a:t>NiCo</a:t>
                      </a:r>
                      <a:r>
                        <a:rPr lang="zh-CN" altLang="en-US" sz="1200" dirty="0" smtClean="0"/>
                        <a:t>二元系对应成分下的形成焓</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[m,n]</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dirty="0" smtClean="0"/>
                        <a:t>第一性原理计算</a:t>
                      </a:r>
                      <a:endParaRPr lang="zh-CN" altLang="en-US" sz="1200" dirty="0"/>
                    </a:p>
                  </a:txBody>
                  <a:tcPr/>
                </a:tc>
              </a:tr>
              <a:tr h="437553">
                <a:tc>
                  <a:txBody>
                    <a:bodyPr/>
                    <a:lstStyle/>
                    <a:p>
                      <a:pPr algn="ctr"/>
                      <a:r>
                        <a:rPr lang="en-US" altLang="zh-CN" sz="1200" dirty="0" smtClean="0"/>
                        <a:t>NiX_Ni_at</a:t>
                      </a:r>
                      <a:endParaRPr lang="zh-CN" altLang="en-US" sz="1200" dirty="0"/>
                    </a:p>
                  </a:txBody>
                  <a:tcPr/>
                </a:tc>
                <a:tc>
                  <a:txBody>
                    <a:bodyPr/>
                    <a:lstStyle/>
                    <a:p>
                      <a:pPr algn="ctr"/>
                      <a:r>
                        <a:rPr lang="en-US" altLang="zh-CN" sz="1200" dirty="0" smtClean="0"/>
                        <a:t>NiCo</a:t>
                      </a:r>
                      <a:r>
                        <a:rPr lang="zh-CN" altLang="en-US" sz="1200" dirty="0" smtClean="0"/>
                        <a:t>二元系中</a:t>
                      </a:r>
                      <a:r>
                        <a:rPr lang="en-US" altLang="zh-CN" sz="1200" dirty="0" smtClean="0"/>
                        <a:t>Ni</a:t>
                      </a:r>
                      <a:r>
                        <a:rPr lang="zh-CN" altLang="en-US" sz="1200" dirty="0" smtClean="0"/>
                        <a:t>元素的摩尔分数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a:t>
                      </a:r>
                      <a:r>
                        <a:rPr lang="zh-CN" altLang="en-US" sz="1200" dirty="0" smtClean="0"/>
                        <a:t>二元系中</a:t>
                      </a:r>
                      <a:r>
                        <a:rPr lang="en-US" altLang="zh-CN" sz="1200" dirty="0" smtClean="0"/>
                        <a:t>X</a:t>
                      </a:r>
                      <a:r>
                        <a:rPr lang="zh-CN" altLang="en-US" sz="1200" dirty="0" smtClean="0"/>
                        <a:t>元素的摩尔分数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NiX_</a:t>
                      </a:r>
                      <a:r>
                        <a:rPr lang="el-GR" altLang="zh-CN" sz="1200" dirty="0" smtClean="0"/>
                        <a:t>Δ</a:t>
                      </a:r>
                      <a:r>
                        <a:rPr lang="en-US" altLang="zh-CN" sz="1200" dirty="0" smtClean="0"/>
                        <a:t>H</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txBody>
                  <a:tcPr/>
                </a:tc>
                <a:tc>
                  <a:txBody>
                    <a:bodyPr/>
                    <a:lstStyle/>
                    <a:p>
                      <a:pPr algn="ct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algn="ctr"/>
                      <a:endParaRPr lang="en-US" altLang="zh-CN" sz="1200" dirty="0" smtClean="0"/>
                    </a:p>
                  </a:txBody>
                  <a:tcPr/>
                </a:tc>
              </a:tr>
              <a:tr h="437553">
                <a:tc>
                  <a:txBody>
                    <a:bodyPr/>
                    <a:lstStyle/>
                    <a:p>
                      <a:pPr algn="ctr"/>
                      <a:r>
                        <a:rPr lang="en-US" altLang="zh-CN" sz="1200" dirty="0" smtClean="0"/>
                        <a:t>CoX_Co_at</a:t>
                      </a:r>
                      <a:endParaRPr lang="zh-CN" altLang="en-US" sz="1200" dirty="0"/>
                    </a:p>
                  </a:txBody>
                  <a:tcPr/>
                </a:tc>
                <a:tc>
                  <a:txBody>
                    <a:bodyPr/>
                    <a:lstStyle/>
                    <a:p>
                      <a:pPr algn="ctr"/>
                      <a:r>
                        <a:rPr lang="en-US" altLang="zh-CN" sz="1200" dirty="0" smtClean="0"/>
                        <a:t>CoX</a:t>
                      </a:r>
                      <a:r>
                        <a:rPr lang="zh-CN" altLang="en-US" sz="1200" dirty="0" smtClean="0"/>
                        <a:t>二元系中</a:t>
                      </a:r>
                      <a:r>
                        <a:rPr lang="en-US" altLang="zh-CN" sz="1200" dirty="0" smtClean="0"/>
                        <a:t>Co</a:t>
                      </a:r>
                      <a:r>
                        <a:rPr lang="zh-CN" altLang="en-US" sz="1200" dirty="0" smtClean="0"/>
                        <a:t>的摩尔分数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algn="ct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CoX_X_at</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a:t>
                      </a:r>
                      <a:r>
                        <a:rPr lang="en-US" altLang="zh-CN" sz="1200" dirty="0" smtClean="0"/>
                        <a:t>X</a:t>
                      </a:r>
                      <a:r>
                        <a:rPr lang="zh-CN" altLang="en-US" sz="1200" dirty="0" smtClean="0"/>
                        <a:t>的摩尔分数</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algn="ctr"/>
                      <a:endParaRPr lang="zh-CN" altLang="en-US" sz="1200" dirty="0"/>
                    </a:p>
                  </a:txBody>
                  <a:tcPr/>
                </a:tc>
                <a:tc>
                  <a:txBody>
                    <a:bodyPr/>
                    <a:lstStyle/>
                    <a:p>
                      <a:pPr algn="ctr"/>
                      <a:r>
                        <a:rPr lang="en-US" altLang="zh-CN" sz="1200" dirty="0" smtClean="0"/>
                        <a:t>[0,1]</a:t>
                      </a:r>
                      <a:endParaRPr lang="zh-CN" altLang="en-US" sz="1200" dirty="0" smtClean="0"/>
                    </a:p>
                    <a:p>
                      <a:pPr algn="ctr"/>
                      <a:endParaRPr lang="zh-CN" altLang="en-US" sz="1200" dirty="0"/>
                    </a:p>
                  </a:txBody>
                  <a:tcPr/>
                </a:tc>
                <a:tc>
                  <a:txBody>
                    <a:bodyPr/>
                    <a:lstStyle/>
                    <a:p>
                      <a:pPr algn="ctr"/>
                      <a:r>
                        <a:rPr lang="zh-CN" altLang="en-US" sz="1200" dirty="0" smtClean="0"/>
                        <a:t>无</a:t>
                      </a:r>
                      <a:endParaRPr lang="zh-CN" altLang="en-US" sz="1200" dirty="0"/>
                    </a:p>
                  </a:txBody>
                  <a:tcPr/>
                </a:tc>
                <a:tc>
                  <a:txBody>
                    <a:bodyPr/>
                    <a:lstStyle/>
                    <a:p>
                      <a:pPr algn="ctr"/>
                      <a:r>
                        <a:rPr lang="zh-CN" altLang="en-US" sz="1200" smtClean="0"/>
                        <a:t>无</a:t>
                      </a:r>
                      <a:endParaRPr lang="zh-CN" altLang="en-US" sz="1200" dirty="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CoX_</a:t>
                      </a:r>
                      <a:r>
                        <a:rPr lang="el-GR" altLang="zh-CN" sz="1200" dirty="0" smtClean="0"/>
                        <a:t>Δ</a:t>
                      </a:r>
                      <a:r>
                        <a:rPr lang="en-US" altLang="zh-CN" sz="1200" dirty="0" smtClean="0"/>
                        <a:t>H</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CoX</a:t>
                      </a:r>
                      <a:r>
                        <a:rPr lang="zh-CN" altLang="en-US" sz="1200" dirty="0" smtClean="0"/>
                        <a:t>二元系中对应成分下的形成焓</a:t>
                      </a:r>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txBody>
                  <a:tcPr/>
                </a:tc>
                <a:tc>
                  <a:txBody>
                    <a:bodyPr/>
                    <a:lstStyle/>
                    <a:p>
                      <a:pPr algn="ctr"/>
                      <a:r>
                        <a:rPr lang="en-US" altLang="zh-CN" sz="1200" dirty="0" smtClean="0"/>
                        <a:t>[m,n]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NiCoX_Ni_at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Ni</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NiCoX_Co_at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Co</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NiCoX_X_at</a:t>
                      </a: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三元系中</a:t>
                      </a:r>
                      <a:r>
                        <a:rPr lang="en-US" altLang="zh-CN" sz="1200" dirty="0" smtClean="0"/>
                        <a:t>X</a:t>
                      </a:r>
                      <a:r>
                        <a:rPr lang="zh-CN" altLang="en-US" sz="1200" dirty="0" smtClean="0"/>
                        <a:t>元素的摩尔分数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[0,1]</a:t>
                      </a:r>
                      <a:endParaRPr lang="zh-CN" altLang="en-US" sz="1200" dirty="0" smtClean="0"/>
                    </a:p>
                    <a:p>
                      <a:pPr algn="ct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无</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tc>
              </a:tr>
              <a:tr h="4375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NiCoX_</a:t>
                      </a:r>
                      <a:r>
                        <a:rPr lang="el-GR" altLang="zh-CN" sz="1200" dirty="0" smtClean="0"/>
                        <a:t>Δ</a:t>
                      </a:r>
                      <a:r>
                        <a:rPr lang="en-US" altLang="zh-CN" sz="1200" dirty="0" smtClean="0"/>
                        <a:t>H</a:t>
                      </a: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NiCoX</a:t>
                      </a:r>
                      <a:r>
                        <a:rPr lang="zh-CN" altLang="en-US" sz="1200" dirty="0" smtClean="0"/>
                        <a:t>二元系中对应成分的形成焓</a:t>
                      </a:r>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连续值</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[m,n]</a:t>
                      </a:r>
                      <a:endParaRPr lang="zh-CN" altLang="en-US" sz="1200" dirty="0" smtClean="0"/>
                    </a:p>
                    <a:p>
                      <a:pPr algn="ctr"/>
                      <a:endParaRPr lang="zh-CN" altLang="en-US" sz="12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J/mol</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第一性原理计算</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200" dirty="0" smtClean="0"/>
                    </a:p>
                  </a:txBody>
                  <a:tcPr>
                    <a:solidFill>
                      <a:schemeClr val="accent5">
                        <a:lumMod val="60000"/>
                        <a:lumOff val="40000"/>
                      </a:schemeClr>
                    </a:solidFill>
                  </a:tcPr>
                </a:tc>
              </a:tr>
            </a:tbl>
          </a:graphicData>
        </a:graphic>
      </p:graphicFrame>
    </p:spTree>
    <p:extLst>
      <p:ext uri="{BB962C8B-B14F-4D97-AF65-F5344CB8AC3E}">
        <p14:creationId xmlns:p14="http://schemas.microsoft.com/office/powerpoint/2010/main" val="3973701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流程图: 多文档 2078"/>
          <p:cNvSpPr/>
          <p:nvPr/>
        </p:nvSpPr>
        <p:spPr>
          <a:xfrm>
            <a:off x="3699665" y="2995016"/>
            <a:ext cx="803845" cy="600794"/>
          </a:xfrm>
          <a:prstGeom prst="flowChartMultidocumen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样本数据</a:t>
            </a:r>
            <a:endParaRPr lang="zh-CN" altLang="en-US" sz="1400" b="1" dirty="0">
              <a:solidFill>
                <a:schemeClr val="tx1"/>
              </a:solidFill>
            </a:endParaRPr>
          </a:p>
        </p:txBody>
      </p:sp>
      <p:sp>
        <p:nvSpPr>
          <p:cNvPr id="2" name="标题 1"/>
          <p:cNvSpPr>
            <a:spLocks noGrp="1"/>
          </p:cNvSpPr>
          <p:nvPr>
            <p:ph type="title"/>
          </p:nvPr>
        </p:nvSpPr>
        <p:spPr>
          <a:xfrm>
            <a:off x="882634" y="-27384"/>
            <a:ext cx="8229600" cy="796950"/>
          </a:xfrm>
        </p:spPr>
        <p:txBody>
          <a:bodyPr>
            <a:normAutofit/>
          </a:bodyPr>
          <a:lstStyle/>
          <a:p>
            <a:r>
              <a:rPr lang="zh-CN" altLang="en-US" sz="2400" dirty="0">
                <a:solidFill>
                  <a:srgbClr val="FF0000"/>
                </a:solidFill>
              </a:rPr>
              <a:t>基于多项式回归的形成焓预</a:t>
            </a:r>
            <a:r>
              <a:rPr lang="zh-CN" altLang="en-US" sz="2400" dirty="0" smtClean="0">
                <a:solidFill>
                  <a:srgbClr val="FF0000"/>
                </a:solidFill>
              </a:rPr>
              <a:t>测</a:t>
            </a:r>
            <a:r>
              <a:rPr lang="en-US" altLang="zh-CN" sz="2200" dirty="0" smtClean="0">
                <a:solidFill>
                  <a:srgbClr val="FF0000"/>
                </a:solidFill>
              </a:rPr>
              <a:t>——</a:t>
            </a:r>
            <a:r>
              <a:rPr lang="en-US" altLang="zh-CN" sz="2200" dirty="0" smtClean="0"/>
              <a:t/>
            </a:r>
            <a:br>
              <a:rPr lang="en-US" altLang="zh-CN" sz="2200" dirty="0" smtClean="0"/>
            </a:br>
            <a:r>
              <a:rPr lang="zh-CN" altLang="en-US" sz="2200" dirty="0" smtClean="0">
                <a:solidFill>
                  <a:srgbClr val="FF0000"/>
                </a:solidFill>
              </a:rPr>
              <a:t>二元</a:t>
            </a:r>
            <a:r>
              <a:rPr lang="en-US" altLang="zh-CN" sz="2200" dirty="0" smtClean="0">
                <a:solidFill>
                  <a:srgbClr val="FF0000"/>
                </a:solidFill>
              </a:rPr>
              <a:t>-</a:t>
            </a:r>
            <a:r>
              <a:rPr lang="zh-CN" altLang="en-US" sz="2200" dirty="0" smtClean="0">
                <a:solidFill>
                  <a:srgbClr val="FF0000"/>
                </a:solidFill>
              </a:rPr>
              <a:t>三元系（有对应关系）合金形成焓预测</a:t>
            </a:r>
            <a:endParaRPr lang="zh-CN" altLang="en-US" sz="2200" dirty="0">
              <a:solidFill>
                <a:srgbClr val="FF0000"/>
              </a:solidFill>
            </a:endParaRPr>
          </a:p>
        </p:txBody>
      </p:sp>
      <p:pic>
        <p:nvPicPr>
          <p:cNvPr id="6" name="图片 5"/>
          <p:cNvPicPr>
            <a:picLocks noChangeAspect="1"/>
          </p:cNvPicPr>
          <p:nvPr/>
        </p:nvPicPr>
        <p:blipFill>
          <a:blip r:embed="rId3"/>
          <a:stretch>
            <a:fillRect/>
          </a:stretch>
        </p:blipFill>
        <p:spPr>
          <a:xfrm>
            <a:off x="598186" y="1464289"/>
            <a:ext cx="2907693" cy="1673100"/>
          </a:xfrm>
          <a:prstGeom prst="rect">
            <a:avLst/>
          </a:prstGeom>
        </p:spPr>
      </p:pic>
      <p:sp>
        <p:nvSpPr>
          <p:cNvPr id="28" name="文本框 27"/>
          <p:cNvSpPr txBox="1"/>
          <p:nvPr/>
        </p:nvSpPr>
        <p:spPr>
          <a:xfrm>
            <a:off x="719884" y="1141623"/>
            <a:ext cx="2664296" cy="369332"/>
          </a:xfrm>
          <a:prstGeom prst="rect">
            <a:avLst/>
          </a:prstGeom>
          <a:noFill/>
        </p:spPr>
        <p:txBody>
          <a:bodyPr wrap="square" rtlCol="0">
            <a:spAutoFit/>
          </a:bodyPr>
          <a:lstStyle/>
          <a:p>
            <a:r>
              <a:rPr lang="zh-CN" altLang="en-US" b="1" dirty="0" smtClean="0"/>
              <a:t>二元</a:t>
            </a:r>
            <a:r>
              <a:rPr lang="en-US" altLang="zh-CN" b="1" dirty="0" smtClean="0"/>
              <a:t>-</a:t>
            </a:r>
            <a:r>
              <a:rPr lang="zh-CN" altLang="en-US" b="1" dirty="0" smtClean="0"/>
              <a:t>三元系形成焓数据</a:t>
            </a:r>
            <a:endParaRPr lang="zh-CN" altLang="en-US" b="1" dirty="0"/>
          </a:p>
        </p:txBody>
      </p:sp>
      <p:sp>
        <p:nvSpPr>
          <p:cNvPr id="29" name="文本框 28"/>
          <p:cNvSpPr txBox="1"/>
          <p:nvPr/>
        </p:nvSpPr>
        <p:spPr>
          <a:xfrm>
            <a:off x="609775" y="3409797"/>
            <a:ext cx="2825708" cy="1446550"/>
          </a:xfrm>
          <a:prstGeom prst="rect">
            <a:avLst/>
          </a:prstGeom>
          <a:noFill/>
          <a:ln w="28575">
            <a:solidFill>
              <a:schemeClr val="tx1"/>
            </a:solidFill>
          </a:ln>
        </p:spPr>
        <p:txBody>
          <a:bodyPr wrap="square" rtlCol="0">
            <a:spAutoFit/>
          </a:bodyPr>
          <a:lstStyle/>
          <a:p>
            <a:r>
              <a:rPr lang="zh-CN" altLang="en-US" sz="1400" b="1" dirty="0"/>
              <a:t>样</a:t>
            </a:r>
            <a:r>
              <a:rPr lang="zh-CN" altLang="en-US" sz="1400" b="1" dirty="0" smtClean="0"/>
              <a:t>本数据量</a:t>
            </a:r>
            <a:r>
              <a:rPr lang="zh-CN" altLang="en-US" sz="1400" dirty="0" smtClean="0"/>
              <a:t>：</a:t>
            </a:r>
            <a:r>
              <a:rPr lang="en-US" altLang="zh-CN" sz="1400" b="1" dirty="0" smtClean="0">
                <a:solidFill>
                  <a:srgbClr val="FF0000"/>
                </a:solidFill>
              </a:rPr>
              <a:t>29</a:t>
            </a:r>
            <a:r>
              <a:rPr lang="zh-CN" altLang="en-US" sz="1400" b="1" dirty="0" smtClean="0">
                <a:solidFill>
                  <a:srgbClr val="FF0000"/>
                </a:solidFill>
              </a:rPr>
              <a:t>条</a:t>
            </a:r>
            <a:endParaRPr lang="en-US" altLang="zh-CN" sz="1400" b="1" dirty="0" smtClean="0">
              <a:solidFill>
                <a:srgbClr val="FF0000"/>
              </a:solidFill>
            </a:endParaRPr>
          </a:p>
          <a:p>
            <a:r>
              <a:rPr lang="zh-CN" altLang="en-US" sz="1400" b="1" dirty="0" smtClean="0"/>
              <a:t>条件属性</a:t>
            </a:r>
            <a:r>
              <a:rPr lang="zh-CN" altLang="en-US" sz="1400" dirty="0" smtClean="0"/>
              <a:t>：</a:t>
            </a:r>
            <a:r>
              <a:rPr lang="en-US" altLang="zh-CN" sz="1400" b="1" dirty="0" smtClean="0">
                <a:solidFill>
                  <a:srgbClr val="FF0000"/>
                </a:solidFill>
              </a:rPr>
              <a:t>12</a:t>
            </a:r>
            <a:r>
              <a:rPr lang="zh-CN" altLang="en-US" sz="1400" b="1" dirty="0" smtClean="0">
                <a:solidFill>
                  <a:srgbClr val="FF0000"/>
                </a:solidFill>
              </a:rPr>
              <a:t>个</a:t>
            </a:r>
            <a:r>
              <a:rPr lang="zh-CN" altLang="en-US" sz="1400" dirty="0" smtClean="0"/>
              <a:t>（三种二元系成分（</a:t>
            </a:r>
            <a:r>
              <a:rPr lang="en-US" altLang="zh-CN" sz="1400" dirty="0" smtClean="0"/>
              <a:t>6</a:t>
            </a:r>
            <a:r>
              <a:rPr lang="zh-CN" altLang="en-US" sz="1400" dirty="0" smtClean="0"/>
              <a:t>个）、</a:t>
            </a:r>
            <a:r>
              <a:rPr lang="zh-CN" altLang="en-US" sz="1400" dirty="0"/>
              <a:t>二元系</a:t>
            </a:r>
            <a:r>
              <a:rPr lang="zh-CN" altLang="en-US" sz="1400" dirty="0" smtClean="0"/>
              <a:t>形成焓（</a:t>
            </a:r>
            <a:r>
              <a:rPr lang="en-US" altLang="zh-CN" sz="1400" dirty="0" smtClean="0"/>
              <a:t>3</a:t>
            </a:r>
            <a:r>
              <a:rPr lang="zh-CN" altLang="en-US" sz="1400" dirty="0" smtClean="0"/>
              <a:t>个）、三元系成分（</a:t>
            </a:r>
            <a:r>
              <a:rPr lang="en-US" altLang="zh-CN" sz="1400" dirty="0" smtClean="0"/>
              <a:t>3</a:t>
            </a:r>
            <a:r>
              <a:rPr lang="zh-CN" altLang="en-US" sz="1400" dirty="0" smtClean="0"/>
              <a:t>个））</a:t>
            </a:r>
            <a:endParaRPr lang="en-US" altLang="zh-CN" sz="1400" dirty="0" smtClean="0"/>
          </a:p>
          <a:p>
            <a:r>
              <a:rPr lang="zh-CN" altLang="en-US" sz="1400" b="1" dirty="0" smtClean="0"/>
              <a:t>决策属性</a:t>
            </a:r>
            <a:r>
              <a:rPr lang="zh-CN" altLang="en-US" sz="1400" dirty="0" smtClean="0"/>
              <a:t>：</a:t>
            </a:r>
            <a:r>
              <a:rPr lang="en-US" altLang="zh-CN" sz="1400" b="1" dirty="0" smtClean="0">
                <a:solidFill>
                  <a:srgbClr val="FF0000"/>
                </a:solidFill>
              </a:rPr>
              <a:t>1</a:t>
            </a:r>
            <a:r>
              <a:rPr lang="zh-CN" altLang="en-US" sz="1400" b="1" dirty="0" smtClean="0">
                <a:solidFill>
                  <a:srgbClr val="FF0000"/>
                </a:solidFill>
              </a:rPr>
              <a:t>个</a:t>
            </a:r>
            <a:r>
              <a:rPr lang="zh-CN" altLang="en-US" sz="1400" dirty="0" smtClean="0"/>
              <a:t>（三元系形成焓）</a:t>
            </a:r>
            <a:endParaRPr lang="en-US" altLang="zh-CN" sz="1400" dirty="0" smtClean="0"/>
          </a:p>
          <a:p>
            <a:endParaRPr lang="zh-CN" altLang="en-US" dirty="0"/>
          </a:p>
        </p:txBody>
      </p:sp>
      <p:sp>
        <p:nvSpPr>
          <p:cNvPr id="31" name="文本框 30"/>
          <p:cNvSpPr txBox="1"/>
          <p:nvPr/>
        </p:nvSpPr>
        <p:spPr>
          <a:xfrm>
            <a:off x="142504" y="1407926"/>
            <a:ext cx="461665" cy="2021073"/>
          </a:xfrm>
          <a:prstGeom prst="rect">
            <a:avLst/>
          </a:prstGeom>
          <a:noFill/>
        </p:spPr>
        <p:txBody>
          <a:bodyPr vert="eaVert" wrap="square" rtlCol="0">
            <a:spAutoFit/>
          </a:bodyPr>
          <a:lstStyle/>
          <a:p>
            <a:r>
              <a:rPr lang="en-US" altLang="zh-CN" b="1" dirty="0" smtClean="0"/>
              <a:t>EMTO-CPA+KOLHER</a:t>
            </a:r>
            <a:endParaRPr lang="zh-CN" altLang="en-US" b="1" dirty="0"/>
          </a:p>
        </p:txBody>
      </p:sp>
      <p:sp>
        <p:nvSpPr>
          <p:cNvPr id="32" name="文本框 31"/>
          <p:cNvSpPr txBox="1"/>
          <p:nvPr/>
        </p:nvSpPr>
        <p:spPr>
          <a:xfrm>
            <a:off x="136521" y="3485000"/>
            <a:ext cx="461665" cy="1296145"/>
          </a:xfrm>
          <a:prstGeom prst="rect">
            <a:avLst/>
          </a:prstGeom>
          <a:noFill/>
        </p:spPr>
        <p:txBody>
          <a:bodyPr vert="eaVert" wrap="square" rtlCol="0">
            <a:spAutoFit/>
          </a:bodyPr>
          <a:lstStyle/>
          <a:p>
            <a:pPr algn="ctr"/>
            <a:r>
              <a:rPr lang="zh-CN" altLang="en-US" b="1" dirty="0"/>
              <a:t>数</a:t>
            </a:r>
            <a:r>
              <a:rPr lang="zh-CN" altLang="en-US" b="1" dirty="0" smtClean="0"/>
              <a:t>据描述</a:t>
            </a:r>
            <a:endParaRPr lang="zh-CN" altLang="en-US" b="1" dirty="0"/>
          </a:p>
        </p:txBody>
      </p:sp>
      <p:sp>
        <p:nvSpPr>
          <p:cNvPr id="33" name="圆角矩形 32"/>
          <p:cNvSpPr/>
          <p:nvPr/>
        </p:nvSpPr>
        <p:spPr>
          <a:xfrm>
            <a:off x="3671647" y="1164649"/>
            <a:ext cx="3276617" cy="4015569"/>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42504" y="1133129"/>
            <a:ext cx="3413428" cy="404708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37847" y="1128299"/>
            <a:ext cx="1944216" cy="369332"/>
          </a:xfrm>
          <a:prstGeom prst="rect">
            <a:avLst/>
          </a:prstGeom>
          <a:noFill/>
        </p:spPr>
        <p:txBody>
          <a:bodyPr wrap="square" rtlCol="0">
            <a:spAutoFit/>
          </a:bodyPr>
          <a:lstStyle/>
          <a:p>
            <a:pPr algn="ctr"/>
            <a:r>
              <a:rPr lang="zh-CN" altLang="en-US" b="1" dirty="0" smtClean="0"/>
              <a:t>机器学习</a:t>
            </a:r>
            <a:r>
              <a:rPr lang="zh-CN" altLang="en-US" b="1" dirty="0"/>
              <a:t>模型</a:t>
            </a:r>
          </a:p>
        </p:txBody>
      </p:sp>
      <p:pic>
        <p:nvPicPr>
          <p:cNvPr id="39" name="图片 38"/>
          <p:cNvPicPr>
            <a:picLocks noChangeAspect="1"/>
          </p:cNvPicPr>
          <p:nvPr/>
        </p:nvPicPr>
        <p:blipFill>
          <a:blip r:embed="rId4"/>
          <a:stretch>
            <a:fillRect/>
          </a:stretch>
        </p:blipFill>
        <p:spPr>
          <a:xfrm>
            <a:off x="5232223" y="2888546"/>
            <a:ext cx="1736887" cy="908732"/>
          </a:xfrm>
          <a:prstGeom prst="rect">
            <a:avLst/>
          </a:prstGeom>
        </p:spPr>
      </p:pic>
      <p:sp>
        <p:nvSpPr>
          <p:cNvPr id="101" name="文本框 100"/>
          <p:cNvSpPr txBox="1"/>
          <p:nvPr/>
        </p:nvSpPr>
        <p:spPr>
          <a:xfrm>
            <a:off x="4840421" y="2817095"/>
            <a:ext cx="430887" cy="1141787"/>
          </a:xfrm>
          <a:prstGeom prst="rect">
            <a:avLst/>
          </a:prstGeom>
          <a:noFill/>
        </p:spPr>
        <p:txBody>
          <a:bodyPr vert="eaVert" wrap="square" rtlCol="0">
            <a:spAutoFit/>
          </a:bodyPr>
          <a:lstStyle/>
          <a:p>
            <a:pPr algn="ctr"/>
            <a:r>
              <a:rPr lang="zh-CN" altLang="en-US" sz="1600" b="1" dirty="0" smtClean="0"/>
              <a:t>多项式回归</a:t>
            </a:r>
            <a:endParaRPr lang="zh-CN" altLang="en-US" sz="1600" b="1" dirty="0"/>
          </a:p>
        </p:txBody>
      </p:sp>
      <p:sp>
        <p:nvSpPr>
          <p:cNvPr id="47" name="右箭头 46"/>
          <p:cNvSpPr/>
          <p:nvPr/>
        </p:nvSpPr>
        <p:spPr>
          <a:xfrm>
            <a:off x="3412198" y="3028181"/>
            <a:ext cx="287467" cy="472591"/>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37730" y="5476175"/>
            <a:ext cx="1907900" cy="10081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11" name="矩形 110"/>
          <p:cNvSpPr/>
          <p:nvPr/>
        </p:nvSpPr>
        <p:spPr>
          <a:xfrm>
            <a:off x="3864722" y="5478600"/>
            <a:ext cx="1755624" cy="1008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cxnSp>
        <p:nvCxnSpPr>
          <p:cNvPr id="50" name="直接箭头连接符 49"/>
          <p:cNvCxnSpPr>
            <a:stCxn id="48" idx="3"/>
            <a:endCxn id="111" idx="1"/>
          </p:cNvCxnSpPr>
          <p:nvPr/>
        </p:nvCxnSpPr>
        <p:spPr>
          <a:xfrm>
            <a:off x="2645630" y="5980231"/>
            <a:ext cx="1219092" cy="24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4" name="圆角矩形 123"/>
          <p:cNvSpPr/>
          <p:nvPr/>
        </p:nvSpPr>
        <p:spPr>
          <a:xfrm>
            <a:off x="6984884" y="1119724"/>
            <a:ext cx="2029749" cy="406049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6984884" y="5483742"/>
            <a:ext cx="1810753" cy="10081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cxnSp>
        <p:nvCxnSpPr>
          <p:cNvPr id="61" name="直接箭头连接符 60"/>
          <p:cNvCxnSpPr>
            <a:stCxn id="111" idx="3"/>
            <a:endCxn id="129" idx="1"/>
          </p:cNvCxnSpPr>
          <p:nvPr/>
        </p:nvCxnSpPr>
        <p:spPr>
          <a:xfrm>
            <a:off x="5620346" y="5982656"/>
            <a:ext cx="1364538" cy="51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2" name="文本框 141"/>
          <p:cNvSpPr txBox="1"/>
          <p:nvPr/>
        </p:nvSpPr>
        <p:spPr>
          <a:xfrm>
            <a:off x="7086191" y="1128299"/>
            <a:ext cx="1944216" cy="369332"/>
          </a:xfrm>
          <a:prstGeom prst="rect">
            <a:avLst/>
          </a:prstGeom>
          <a:noFill/>
        </p:spPr>
        <p:txBody>
          <a:bodyPr wrap="square" rtlCol="0">
            <a:spAutoFit/>
          </a:bodyPr>
          <a:lstStyle/>
          <a:p>
            <a:pPr algn="ctr"/>
            <a:r>
              <a:rPr lang="zh-CN" altLang="en-US" b="1" dirty="0" smtClean="0"/>
              <a:t>模型预测结果</a:t>
            </a:r>
            <a:endParaRPr lang="zh-CN" altLang="en-US" b="1" dirty="0"/>
          </a:p>
        </p:txBody>
      </p:sp>
      <p:pic>
        <p:nvPicPr>
          <p:cNvPr id="149" name="图片 14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2030440"/>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4" name="圆角矩形 2073"/>
          <p:cNvSpPr/>
          <p:nvPr/>
        </p:nvSpPr>
        <p:spPr>
          <a:xfrm>
            <a:off x="153979" y="5349202"/>
            <a:ext cx="8771657" cy="1262058"/>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文本框 2077"/>
          <p:cNvSpPr txBox="1"/>
          <p:nvPr/>
        </p:nvSpPr>
        <p:spPr>
          <a:xfrm>
            <a:off x="153979" y="756452"/>
            <a:ext cx="2113765" cy="369332"/>
          </a:xfrm>
          <a:prstGeom prst="rect">
            <a:avLst/>
          </a:prstGeom>
          <a:noFill/>
        </p:spPr>
        <p:txBody>
          <a:bodyPr wrap="square" rtlCol="0">
            <a:spAutoFit/>
          </a:bodyPr>
          <a:lstStyle/>
          <a:p>
            <a:r>
              <a:rPr lang="en-US" altLang="zh-CN" b="1" dirty="0" smtClean="0">
                <a:solidFill>
                  <a:srgbClr val="FF0000"/>
                </a:solidFill>
              </a:rPr>
              <a:t>NiCoMo</a:t>
            </a:r>
            <a:r>
              <a:rPr lang="zh-CN" altLang="en-US" b="1" dirty="0" smtClean="0">
                <a:solidFill>
                  <a:srgbClr val="FF0000"/>
                </a:solidFill>
              </a:rPr>
              <a:t>三元系为例</a:t>
            </a:r>
            <a:endParaRPr lang="en-US" altLang="zh-CN" b="1" dirty="0" smtClean="0">
              <a:solidFill>
                <a:srgbClr val="FF0000"/>
              </a:solidFill>
            </a:endParaRPr>
          </a:p>
        </p:txBody>
      </p:sp>
      <p:sp>
        <p:nvSpPr>
          <p:cNvPr id="3" name="矩形 2"/>
          <p:cNvSpPr/>
          <p:nvPr/>
        </p:nvSpPr>
        <p:spPr>
          <a:xfrm>
            <a:off x="4865660" y="2446246"/>
            <a:ext cx="1997676" cy="1825219"/>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4544379" y="3091194"/>
            <a:ext cx="268421" cy="3633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7"/>
          <a:stretch>
            <a:fillRect/>
          </a:stretch>
        </p:blipFill>
        <p:spPr>
          <a:xfrm>
            <a:off x="7285175" y="1506206"/>
            <a:ext cx="1502624" cy="3596682"/>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1669726365"/>
              </p:ext>
            </p:extLst>
          </p:nvPr>
        </p:nvGraphicFramePr>
        <p:xfrm>
          <a:off x="342431" y="1820297"/>
          <a:ext cx="8435974" cy="3820248"/>
        </p:xfrm>
        <a:graphic>
          <a:graphicData uri="http://schemas.openxmlformats.org/drawingml/2006/table">
            <a:tbl>
              <a:tblPr>
                <a:tableStyleId>{5C22544A-7EE6-4342-B048-85BDC9FD1C3A}</a:tableStyleId>
              </a:tblPr>
              <a:tblGrid>
                <a:gridCol w="672955"/>
                <a:gridCol w="699174"/>
                <a:gridCol w="629257"/>
                <a:gridCol w="664216"/>
                <a:gridCol w="611778"/>
                <a:gridCol w="471942"/>
                <a:gridCol w="620517"/>
                <a:gridCol w="568079"/>
                <a:gridCol w="699174"/>
                <a:gridCol w="727578"/>
                <a:gridCol w="769092"/>
                <a:gridCol w="725393"/>
                <a:gridCol w="576819"/>
              </a:tblGrid>
              <a:tr h="222920">
                <a:tc>
                  <a:txBody>
                    <a:bodyPr/>
                    <a:lstStyle/>
                    <a:p>
                      <a:pPr algn="ctr" rtl="0" fontAlgn="ctr"/>
                      <a:r>
                        <a:rPr lang="en-US" sz="800" u="none" strike="noStrike" dirty="0">
                          <a:effectLst/>
                        </a:rPr>
                        <a:t>CoMo_Co_at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NiCo_Co_at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NiCo_Ni_at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NiCoMo_Co_at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NiCoMo_Mo_at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dirty="0">
                          <a:effectLst/>
                        </a:rPr>
                        <a:t>NiCoMo_Ni_at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6556" marR="6556" marT="6556" marB="0" anchor="ctr"/>
                </a:tc>
                <a:tc>
                  <a:txBody>
                    <a:bodyPr/>
                    <a:lstStyle/>
                    <a:p>
                      <a:pPr algn="ctr" rtl="0" fontAlgn="ctr"/>
                      <a:r>
                        <a:rPr lang="en-US" sz="800" u="none" strike="noStrike">
                          <a:effectLst/>
                        </a:rPr>
                        <a:t>NiCoMo_</a:t>
                      </a:r>
                      <a:r>
                        <a:rPr lang="el-GR" sz="800" u="none" strike="noStrike">
                          <a:effectLst/>
                        </a:rPr>
                        <a:t>Δ</a:t>
                      </a:r>
                      <a:r>
                        <a:rPr lang="en-US" sz="800" u="none" strike="noStrike">
                          <a:effectLst/>
                        </a:rPr>
                        <a:t>H</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6965.666978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5267.817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10008.7245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10430.12136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-63.14964755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9249.81196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-227.2758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13259.6305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11439.66629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0.777777778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0.22222222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-188.9486709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8640.96342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19471.69597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0.571428571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0.428571429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11509.91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16389.3193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14413.3547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20238.96976</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11046.0794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14115.90511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4561.934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0.555555556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0.44444444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-520.0175071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7287.14201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0.666666667</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8115.992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10835.709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18019.01188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3013.264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-724.280379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5686.43293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2204.194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0.111111111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0.88888889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-449.6568326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3452.18736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20238.96976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14401.3596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16898.24589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16787.806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20096.36955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-640.396643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15108.3732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11392.38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0.538461538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0.46153846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-544.2096591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16021.2094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0.714285714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0.285714286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19160.26333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-415.8927984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12164.034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11070.2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0.666666667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0.33333333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-351.577022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18233.8976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13790.90823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9681.934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15672.563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0.454545455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19976.03438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9587.996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-718.3914047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12501.7534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14963.91735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4061.251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6919.18007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10694.51742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-613.7824319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13055.7752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7836.688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0.18181818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-137.4725819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19853.2647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18815.92468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0.642857143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0.357142857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11292.52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0.545454545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0.45454546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-534.4077202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17302.5244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10430.97417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7665.327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-595.3033325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13468.2839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14671.98674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11092.71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-131.0996402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11757.324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20636.14013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3914.992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0.176470588</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0.82352941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-604.2424934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6248.32693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19098.47507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0.769230769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9225.779</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-300.6664605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0.15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18599.2274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r>
              <a:tr h="121950">
                <a:tc>
                  <a:txBody>
                    <a:bodyPr/>
                    <a:lstStyle/>
                    <a:p>
                      <a:pPr algn="r" fontAlgn="ctr"/>
                      <a:r>
                        <a:rPr lang="en-US" altLang="zh-CN" sz="800" u="none" strike="noStrike">
                          <a:effectLst/>
                        </a:rPr>
                        <a:t>0.3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15746.85371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0.411764706</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0.588235294</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9813.322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0.230769231</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0.76923077</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-681.4493723</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0.15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0.35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a:effectLst/>
                        </a:rPr>
                        <a:t>0.5</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6556" marR="6556" marT="6556" marB="0" anchor="ctr"/>
                </a:tc>
                <a:tc>
                  <a:txBody>
                    <a:bodyPr/>
                    <a:lstStyle/>
                    <a:p>
                      <a:pPr algn="r" fontAlgn="ctr"/>
                      <a:r>
                        <a:rPr lang="en-US" altLang="zh-CN" sz="800" u="none" strike="noStrike" dirty="0">
                          <a:effectLst/>
                        </a:rPr>
                        <a:t>11974.6045</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556" marR="6556" marT="6556" marB="0" anchor="ctr"/>
                </a:tc>
              </a:tr>
            </a:tbl>
          </a:graphicData>
        </a:graphic>
      </p:graphicFrame>
    </p:spTree>
    <p:extLst>
      <p:ext uri="{BB962C8B-B14F-4D97-AF65-F5344CB8AC3E}">
        <p14:creationId xmlns:p14="http://schemas.microsoft.com/office/powerpoint/2010/main" val="39716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9"/>
                                        </p:tgtEl>
                                      </p:cBhvr>
                                      <p:by x="150000" y="150000"/>
                                    </p:animScale>
                                  </p:childTnLst>
                                </p:cTn>
                              </p:par>
                            </p:childTnLst>
                          </p:cTn>
                        </p:par>
                        <p:par>
                          <p:cTn id="7" fill="hold">
                            <p:stCondLst>
                              <p:cond delay="2000"/>
                            </p:stCondLst>
                            <p:childTnLst>
                              <p:par>
                                <p:cTn id="8" presetID="14" presetClass="entr" presetSubtype="1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89213"/>
          </a:xfrm>
        </p:spPr>
        <p:txBody>
          <a:bodyPr>
            <a:normAutofit/>
          </a:bodyPr>
          <a:lstStyle/>
          <a:p>
            <a:r>
              <a:rPr lang="zh-CN" altLang="en-US" sz="2000" dirty="0">
                <a:solidFill>
                  <a:srgbClr val="FF0000"/>
                </a:solidFill>
              </a:rPr>
              <a:t>基于多项式回归的形成焓预测</a:t>
            </a:r>
            <a:r>
              <a:rPr lang="en-US" altLang="zh-CN" sz="2000" dirty="0">
                <a:solidFill>
                  <a:srgbClr val="FF0000"/>
                </a:solidFill>
              </a:rPr>
              <a:t>——</a:t>
            </a:r>
            <a:r>
              <a:rPr lang="en-US" altLang="zh-CN" sz="2200" dirty="0"/>
              <a:t/>
            </a:r>
            <a:br>
              <a:rPr lang="en-US" altLang="zh-CN" sz="2200" dirty="0"/>
            </a:br>
            <a:r>
              <a:rPr lang="zh-CN" altLang="en-US" sz="2200" dirty="0" smtClean="0">
                <a:solidFill>
                  <a:srgbClr val="FF0000"/>
                </a:solidFill>
              </a:rPr>
              <a:t>合</a:t>
            </a:r>
            <a:r>
              <a:rPr lang="zh-CN" altLang="en-US" sz="2200" dirty="0">
                <a:solidFill>
                  <a:srgbClr val="FF0000"/>
                </a:solidFill>
              </a:rPr>
              <a:t>金形成焓预</a:t>
            </a:r>
            <a:r>
              <a:rPr lang="zh-CN" altLang="en-US" sz="2200" dirty="0" smtClean="0">
                <a:solidFill>
                  <a:srgbClr val="FF0000"/>
                </a:solidFill>
              </a:rPr>
              <a:t>测结果展示</a:t>
            </a:r>
            <a:endParaRPr lang="zh-CN" altLang="en-US" sz="2200" dirty="0">
              <a:solidFill>
                <a:srgbClr val="FF0000"/>
              </a:solidFill>
            </a:endParaRPr>
          </a:p>
        </p:txBody>
      </p:sp>
      <p:sp>
        <p:nvSpPr>
          <p:cNvPr id="8" name="页脚占位符 1"/>
          <p:cNvSpPr>
            <a:spLocks noGrp="1"/>
          </p:cNvSpPr>
          <p:nvPr>
            <p:ph type="ftr" sz="quarter" idx="11"/>
          </p:nvPr>
        </p:nvSpPr>
        <p:spPr>
          <a:xfrm>
            <a:off x="4380072" y="6700558"/>
            <a:ext cx="2350681" cy="365125"/>
          </a:xfrm>
        </p:spPr>
        <p:txBody>
          <a:bodyPr/>
          <a:lstStyle/>
          <a:p>
            <a:r>
              <a:rPr lang="en-US" altLang="zh-CN" smtClean="0"/>
              <a:t>1</a:t>
            </a:r>
            <a:endParaRPr lang="zh-CN" altLang="en-US"/>
          </a:p>
        </p:txBody>
      </p:sp>
      <p:pic>
        <p:nvPicPr>
          <p:cNvPr id="9" name="Picture 2"/>
          <p:cNvPicPr>
            <a:picLocks noChangeAspect="1" noChangeArrowheads="1"/>
          </p:cNvPicPr>
          <p:nvPr/>
        </p:nvPicPr>
        <p:blipFill>
          <a:blip r:embed="rId3" cstate="print"/>
          <a:srcRect/>
          <a:stretch>
            <a:fillRect/>
          </a:stretch>
        </p:blipFill>
        <p:spPr bwMode="auto">
          <a:xfrm>
            <a:off x="514116" y="867923"/>
            <a:ext cx="4211960" cy="3157087"/>
          </a:xfrm>
          <a:prstGeom prst="rect">
            <a:avLst/>
          </a:prstGeom>
          <a:noFill/>
          <a:ln w="9525">
            <a:noFill/>
            <a:miter lim="800000"/>
            <a:headEnd/>
            <a:tailEnd/>
          </a:ln>
          <a:effectLst/>
        </p:spPr>
      </p:pic>
      <p:sp>
        <p:nvSpPr>
          <p:cNvPr id="10" name="矩形 9"/>
          <p:cNvSpPr/>
          <p:nvPr/>
        </p:nvSpPr>
        <p:spPr>
          <a:xfrm>
            <a:off x="1187624" y="4081654"/>
            <a:ext cx="2795958"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Ni-Co-Cu</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Ni=Cu</a:t>
            </a:r>
            <a:endParaRPr lang="zh-CN" altLang="en-US" sz="1400" dirty="0"/>
          </a:p>
        </p:txBody>
      </p:sp>
      <p:sp>
        <p:nvSpPr>
          <p:cNvPr id="11" name="矩形 10"/>
          <p:cNvSpPr/>
          <p:nvPr/>
        </p:nvSpPr>
        <p:spPr>
          <a:xfrm>
            <a:off x="556098" y="4506733"/>
            <a:ext cx="8339956" cy="1969770"/>
          </a:xfrm>
          <a:prstGeom prst="rect">
            <a:avLst/>
          </a:prstGeom>
          <a:ln w="28575">
            <a:solidFill>
              <a:schemeClr val="accent5">
                <a:lumMod val="75000"/>
              </a:schemeClr>
            </a:solidFill>
          </a:ln>
        </p:spPr>
        <p:txBody>
          <a:bodyPr wrap="square">
            <a:spAutoFit/>
          </a:bodyPr>
          <a:lstStyle/>
          <a:p>
            <a:r>
              <a:rPr lang="zh-CN" altLang="en-US" b="1" dirty="0">
                <a:solidFill>
                  <a:srgbClr val="FF0000"/>
                </a:solidFill>
                <a:latin typeface="Times New Roman" pitchFamily="18" charset="0"/>
                <a:ea typeface="宋体" pitchFamily="2" charset="-122"/>
                <a:cs typeface="Times New Roman" pitchFamily="18" charset="0"/>
              </a:rPr>
              <a:t>结</a:t>
            </a:r>
            <a:r>
              <a:rPr lang="zh-CN" altLang="en-US" b="1" dirty="0" smtClean="0">
                <a:solidFill>
                  <a:srgbClr val="FF0000"/>
                </a:solidFill>
                <a:latin typeface="Times New Roman" pitchFamily="18" charset="0"/>
                <a:ea typeface="宋体" pitchFamily="2" charset="-122"/>
                <a:cs typeface="Times New Roman" pitchFamily="18" charset="0"/>
              </a:rPr>
              <a:t>论分析：</a:t>
            </a:r>
            <a:endParaRPr lang="en-US" altLang="zh-CN" b="1" dirty="0" smtClean="0">
              <a:solidFill>
                <a:srgbClr val="FF0000"/>
              </a:solidFill>
              <a:latin typeface="Times New Roman" pitchFamily="18" charset="0"/>
              <a:ea typeface="宋体" pitchFamily="2" charset="-122"/>
              <a:cs typeface="Times New Roman" pitchFamily="18" charset="0"/>
            </a:endParaRPr>
          </a:p>
          <a:p>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1</a:t>
            </a:r>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Muggianu </a:t>
            </a:r>
            <a:r>
              <a:rPr lang="en-US" altLang="zh-CN" dirty="0" smtClean="0">
                <a:latin typeface="Times New Roman" pitchFamily="18" charset="0"/>
                <a:ea typeface="宋体" pitchFamily="2" charset="-122"/>
                <a:cs typeface="Times New Roman" pitchFamily="18" charset="0"/>
              </a:rPr>
              <a:t>, Toop,Kohler , Muggianu+Toop , Chou</a:t>
            </a:r>
            <a:r>
              <a:rPr lang="zh-CN" altLang="en-US" dirty="0" smtClean="0">
                <a:latin typeface="Times New Roman" pitchFamily="18" charset="0"/>
                <a:ea typeface="宋体" pitchFamily="2" charset="-122"/>
                <a:cs typeface="Times New Roman" pitchFamily="18" charset="0"/>
              </a:rPr>
              <a:t>分别是用对应的几何模型的外推结果</a:t>
            </a:r>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Kohler-ML-predict</a:t>
            </a:r>
            <a:r>
              <a:rPr lang="zh-CN" altLang="en-US" dirty="0" smtClean="0">
                <a:latin typeface="Times New Roman" pitchFamily="18" charset="0"/>
                <a:ea typeface="宋体" pitchFamily="2" charset="-122"/>
                <a:cs typeface="Times New Roman" pitchFamily="18" charset="0"/>
              </a:rPr>
              <a:t>是结合</a:t>
            </a:r>
            <a:r>
              <a:rPr lang="en-US" altLang="zh-CN" dirty="0" smtClean="0">
                <a:latin typeface="Times New Roman" pitchFamily="18" charset="0"/>
                <a:ea typeface="宋体" pitchFamily="2" charset="-122"/>
                <a:cs typeface="Times New Roman" pitchFamily="18" charset="0"/>
              </a:rPr>
              <a:t>Kohler </a:t>
            </a:r>
            <a:r>
              <a:rPr lang="zh-CN" altLang="en-US" dirty="0" smtClean="0">
                <a:latin typeface="Times New Roman" pitchFamily="18" charset="0"/>
                <a:ea typeface="宋体" pitchFamily="2" charset="-122"/>
                <a:cs typeface="Times New Roman" pitchFamily="18" charset="0"/>
              </a:rPr>
              <a:t>模型已有的对应关系用机器学习进行预测的结果</a:t>
            </a:r>
            <a:r>
              <a:rPr lang="zh-CN" altLang="en-US" dirty="0" smtClean="0">
                <a:latin typeface="Times New Roman" pitchFamily="18" charset="0"/>
                <a:ea typeface="宋体" pitchFamily="2" charset="-122"/>
                <a:cs typeface="Times New Roman" pitchFamily="18" charset="0"/>
              </a:rPr>
              <a:t>。</a:t>
            </a:r>
            <a:endParaRPr lang="en-US" altLang="zh-CN" dirty="0" smtClean="0">
              <a:latin typeface="Times New Roman" pitchFamily="18" charset="0"/>
              <a:ea typeface="宋体" pitchFamily="2" charset="-122"/>
              <a:cs typeface="Times New Roman" pitchFamily="18" charset="0"/>
            </a:endParaRPr>
          </a:p>
          <a:p>
            <a:r>
              <a:rPr lang="zh-CN" altLang="en-US" dirty="0" smtClean="0">
                <a:latin typeface="宋体" pitchFamily="2" charset="-122"/>
              </a:rPr>
              <a:t>（</a:t>
            </a:r>
            <a:r>
              <a:rPr lang="en-US" altLang="zh-CN" dirty="0" smtClean="0">
                <a:latin typeface="宋体" pitchFamily="2" charset="-122"/>
              </a:rPr>
              <a:t>2</a:t>
            </a:r>
            <a:r>
              <a:rPr lang="zh-CN" altLang="en-US" dirty="0" smtClean="0">
                <a:latin typeface="宋体" pitchFamily="2" charset="-122"/>
              </a:rPr>
              <a:t>）</a:t>
            </a:r>
            <a:r>
              <a:rPr lang="en-US" altLang="zh-CN" dirty="0" smtClean="0">
                <a:latin typeface="Times New Roman" panose="02020603050405020304" pitchFamily="18" charset="0"/>
                <a:cs typeface="Times New Roman" panose="02020603050405020304" pitchFamily="18" charset="0"/>
              </a:rPr>
              <a:t>NiCoCu</a:t>
            </a:r>
            <a:r>
              <a:rPr lang="zh-CN" altLang="en-US" dirty="0">
                <a:latin typeface="宋体" pitchFamily="2" charset="-122"/>
              </a:rPr>
              <a:t>中</a:t>
            </a:r>
            <a:r>
              <a:rPr lang="en-US" altLang="zh-CN" dirty="0">
                <a:latin typeface="Times New Roman" panose="02020603050405020304" pitchFamily="18" charset="0"/>
                <a:cs typeface="Times New Roman" panose="02020603050405020304" pitchFamily="18" charset="0"/>
              </a:rPr>
              <a:t>Kohler-ML-predict</a:t>
            </a:r>
            <a:r>
              <a:rPr lang="zh-CN" altLang="en-US" dirty="0">
                <a:latin typeface="宋体" pitchFamily="2" charset="-122"/>
                <a:cs typeface="Times New Roman" pitchFamily="18" charset="0"/>
              </a:rPr>
              <a:t>预测结果和</a:t>
            </a:r>
            <a:r>
              <a:rPr lang="en-US" altLang="zh-CN" dirty="0">
                <a:latin typeface="宋体" pitchFamily="2" charset="-122"/>
                <a:cs typeface="Times New Roman" pitchFamily="18" charset="0"/>
              </a:rPr>
              <a:t>CPA</a:t>
            </a:r>
            <a:r>
              <a:rPr lang="zh-CN" altLang="en-US" dirty="0">
                <a:latin typeface="宋体" pitchFamily="2" charset="-122"/>
                <a:cs typeface="Times New Roman" pitchFamily="18" charset="0"/>
              </a:rPr>
              <a:t>数据吻合良好</a:t>
            </a:r>
            <a:r>
              <a:rPr lang="zh-CN" altLang="en-US" dirty="0" smtClean="0">
                <a:latin typeface="宋体" pitchFamily="2" charset="-122"/>
                <a:cs typeface="Times New Roman" pitchFamily="18" charset="0"/>
              </a:rPr>
              <a:t>，</a:t>
            </a:r>
            <a:r>
              <a:rPr lang="en-US" altLang="zh-CN" dirty="0" smtClean="0">
                <a:latin typeface="宋体" pitchFamily="2" charset="-122"/>
                <a:cs typeface="Times New Roman" pitchFamily="18" charset="0"/>
              </a:rPr>
              <a:t>NiCoCr</a:t>
            </a:r>
            <a:r>
              <a:rPr lang="zh-CN" altLang="en-US" dirty="0">
                <a:latin typeface="宋体" pitchFamily="2" charset="-122"/>
                <a:cs typeface="Times New Roman" pitchFamily="18" charset="0"/>
              </a:rPr>
              <a:t>中</a:t>
            </a:r>
            <a:r>
              <a:rPr lang="en-US" altLang="zh-CN" dirty="0">
                <a:latin typeface="宋体" pitchFamily="2" charset="-122"/>
                <a:cs typeface="Times New Roman" pitchFamily="18" charset="0"/>
              </a:rPr>
              <a:t>Kohler-ML-predict</a:t>
            </a:r>
            <a:r>
              <a:rPr lang="zh-CN" altLang="en-US" dirty="0">
                <a:latin typeface="宋体" pitchFamily="2" charset="-122"/>
                <a:cs typeface="Times New Roman" pitchFamily="18" charset="0"/>
              </a:rPr>
              <a:t>预测大部分数据吻合。</a:t>
            </a:r>
            <a:endParaRPr lang="en-US" altLang="zh-CN" dirty="0">
              <a:latin typeface="宋体" pitchFamily="2" charset="-122"/>
              <a:cs typeface="Times New Roman" pitchFamily="18" charset="0"/>
            </a:endParaRPr>
          </a:p>
          <a:p>
            <a:endParaRPr lang="en-US" altLang="zh-CN" sz="1400" dirty="0" smtClean="0">
              <a:latin typeface="Times New Roman" pitchFamily="18" charset="0"/>
              <a:ea typeface="宋体" pitchFamily="2" charset="-122"/>
              <a:cs typeface="Times New Roman" pitchFamily="18" charset="0"/>
            </a:endParaRPr>
          </a:p>
        </p:txBody>
      </p:sp>
      <p:pic>
        <p:nvPicPr>
          <p:cNvPr id="12" name="Picture 5"/>
          <p:cNvPicPr>
            <a:picLocks noChangeAspect="1" noChangeArrowheads="1"/>
          </p:cNvPicPr>
          <p:nvPr/>
        </p:nvPicPr>
        <p:blipFill>
          <a:blip r:embed="rId4" cstate="print"/>
          <a:srcRect/>
          <a:stretch>
            <a:fillRect/>
          </a:stretch>
        </p:blipFill>
        <p:spPr bwMode="auto">
          <a:xfrm>
            <a:off x="4532101" y="888744"/>
            <a:ext cx="4103257" cy="3075608"/>
          </a:xfrm>
          <a:prstGeom prst="rect">
            <a:avLst/>
          </a:prstGeom>
          <a:noFill/>
          <a:ln w="9525">
            <a:noFill/>
            <a:miter lim="800000"/>
            <a:headEnd/>
            <a:tailEnd/>
          </a:ln>
          <a:effectLst/>
        </p:spPr>
      </p:pic>
      <p:sp>
        <p:nvSpPr>
          <p:cNvPr id="13" name="矩形 12"/>
          <p:cNvSpPr/>
          <p:nvPr/>
        </p:nvSpPr>
        <p:spPr>
          <a:xfrm>
            <a:off x="5004048" y="4081654"/>
            <a:ext cx="3635932" cy="307777"/>
          </a:xfrm>
          <a:prstGeom prst="rect">
            <a:avLst/>
          </a:prstGeom>
        </p:spPr>
        <p:txBody>
          <a:bodyPr wrap="square">
            <a:spAutoFit/>
          </a:bodyPr>
          <a:lstStyle/>
          <a:p>
            <a:r>
              <a:rPr lang="en-US" altLang="zh-CN" sz="1400" dirty="0" smtClean="0">
                <a:latin typeface="Times New Roman" pitchFamily="18" charset="0"/>
                <a:ea typeface="宋体" pitchFamily="2" charset="-122"/>
                <a:cs typeface="Times New Roman" pitchFamily="18" charset="0"/>
              </a:rPr>
              <a:t>Ni-Co-Cr</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Ni=Cr</a:t>
            </a:r>
            <a:endParaRPr lang="zh-CN" altLang="en-US" sz="1400" dirty="0"/>
          </a:p>
        </p:txBody>
      </p:sp>
    </p:spTree>
    <p:extLst>
      <p:ext uri="{BB962C8B-B14F-4D97-AF65-F5344CB8AC3E}">
        <p14:creationId xmlns:p14="http://schemas.microsoft.com/office/powerpoint/2010/main" val="1063449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4112610276"/>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89213"/>
          </a:xfrm>
        </p:spPr>
        <p:txBody>
          <a:bodyPr>
            <a:normAutofit/>
          </a:bodyPr>
          <a:lstStyle/>
          <a:p>
            <a:r>
              <a:rPr lang="zh-CN" altLang="en-US" sz="2000" dirty="0">
                <a:solidFill>
                  <a:srgbClr val="FF0000"/>
                </a:solidFill>
              </a:rPr>
              <a:t>基于多项式回归的形成焓预测</a:t>
            </a:r>
            <a:r>
              <a:rPr lang="en-US" altLang="zh-CN" sz="2000" dirty="0">
                <a:solidFill>
                  <a:srgbClr val="FF0000"/>
                </a:solidFill>
              </a:rPr>
              <a:t>——</a:t>
            </a:r>
            <a:r>
              <a:rPr lang="en-US" altLang="zh-CN" sz="2200" dirty="0"/>
              <a:t/>
            </a:r>
            <a:br>
              <a:rPr lang="en-US" altLang="zh-CN" sz="2200" dirty="0"/>
            </a:br>
            <a:r>
              <a:rPr lang="zh-CN" altLang="en-US" sz="2200" dirty="0" smtClean="0">
                <a:solidFill>
                  <a:srgbClr val="FF0000"/>
                </a:solidFill>
              </a:rPr>
              <a:t>合</a:t>
            </a:r>
            <a:r>
              <a:rPr lang="zh-CN" altLang="en-US" sz="2200" dirty="0">
                <a:solidFill>
                  <a:srgbClr val="FF0000"/>
                </a:solidFill>
              </a:rPr>
              <a:t>金形成焓预</a:t>
            </a:r>
            <a:r>
              <a:rPr lang="zh-CN" altLang="en-US" sz="2200" dirty="0" smtClean="0">
                <a:solidFill>
                  <a:srgbClr val="FF0000"/>
                </a:solidFill>
              </a:rPr>
              <a:t>测结果展示</a:t>
            </a:r>
            <a:endParaRPr lang="zh-CN" altLang="en-US" sz="2200" dirty="0">
              <a:solidFill>
                <a:srgbClr val="FF0000"/>
              </a:solidFill>
            </a:endParaRPr>
          </a:p>
        </p:txBody>
      </p:sp>
      <p:pic>
        <p:nvPicPr>
          <p:cNvPr id="49" name="Picture 6"/>
          <p:cNvPicPr>
            <a:picLocks noChangeAspect="1" noChangeArrowheads="1"/>
          </p:cNvPicPr>
          <p:nvPr/>
        </p:nvPicPr>
        <p:blipFill>
          <a:blip r:embed="rId3" cstate="print"/>
          <a:srcRect/>
          <a:stretch>
            <a:fillRect/>
          </a:stretch>
        </p:blipFill>
        <p:spPr bwMode="auto">
          <a:xfrm>
            <a:off x="14041" y="689124"/>
            <a:ext cx="3960440" cy="2968559"/>
          </a:xfrm>
          <a:prstGeom prst="rect">
            <a:avLst/>
          </a:prstGeom>
          <a:noFill/>
          <a:ln w="9525">
            <a:noFill/>
            <a:miter lim="800000"/>
            <a:headEnd/>
            <a:tailEnd/>
          </a:ln>
          <a:effectLst/>
        </p:spPr>
      </p:pic>
      <p:sp>
        <p:nvSpPr>
          <p:cNvPr id="50" name="矩形 49"/>
          <p:cNvSpPr/>
          <p:nvPr/>
        </p:nvSpPr>
        <p:spPr>
          <a:xfrm>
            <a:off x="637723" y="3444367"/>
            <a:ext cx="2866490"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Ni-Co-Mo</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Ni=Mo</a:t>
            </a:r>
            <a:endParaRPr lang="zh-CN" altLang="en-US" sz="1400" dirty="0"/>
          </a:p>
        </p:txBody>
      </p:sp>
      <p:sp>
        <p:nvSpPr>
          <p:cNvPr id="51" name="矩形 50"/>
          <p:cNvSpPr/>
          <p:nvPr/>
        </p:nvSpPr>
        <p:spPr>
          <a:xfrm>
            <a:off x="107504" y="3735087"/>
            <a:ext cx="8949680" cy="3016210"/>
          </a:xfrm>
          <a:prstGeom prst="rect">
            <a:avLst/>
          </a:prstGeom>
          <a:ln w="28575">
            <a:solidFill>
              <a:schemeClr val="accent5">
                <a:lumMod val="75000"/>
              </a:schemeClr>
            </a:solidFill>
          </a:ln>
        </p:spPr>
        <p:txBody>
          <a:bodyPr wrap="square">
            <a:spAutoFit/>
          </a:bodyPr>
          <a:lstStyle/>
          <a:p>
            <a:r>
              <a:rPr lang="zh-CN" altLang="en-US" sz="1600" b="1" dirty="0" smtClean="0">
                <a:solidFill>
                  <a:srgbClr val="FF0000"/>
                </a:solidFill>
                <a:latin typeface="Times New Roman" pitchFamily="18" charset="0"/>
                <a:ea typeface="宋体" pitchFamily="2" charset="-122"/>
                <a:cs typeface="Times New Roman" pitchFamily="18" charset="0"/>
              </a:rPr>
              <a:t>一 </a:t>
            </a:r>
            <a:r>
              <a:rPr lang="en-US" altLang="zh-CN" sz="1600" b="1" dirty="0" smtClean="0">
                <a:solidFill>
                  <a:srgbClr val="FF0000"/>
                </a:solidFill>
                <a:latin typeface="Times New Roman" pitchFamily="18" charset="0"/>
                <a:ea typeface="宋体" pitchFamily="2" charset="-122"/>
                <a:cs typeface="Times New Roman" pitchFamily="18" charset="0"/>
              </a:rPr>
              <a:t>.</a:t>
            </a:r>
            <a:r>
              <a:rPr lang="zh-CN" altLang="en-US" sz="1600" b="1" dirty="0" smtClean="0">
                <a:solidFill>
                  <a:srgbClr val="FF0000"/>
                </a:solidFill>
                <a:latin typeface="Times New Roman" pitchFamily="18" charset="0"/>
                <a:ea typeface="宋体" pitchFamily="2" charset="-122"/>
                <a:cs typeface="Times New Roman" pitchFamily="18" charset="0"/>
              </a:rPr>
              <a:t>结论分析</a:t>
            </a:r>
            <a:endParaRPr lang="en-US" altLang="zh-CN" sz="1600" b="1" dirty="0" smtClean="0">
              <a:solidFill>
                <a:srgbClr val="FF0000"/>
              </a:solidFill>
              <a:latin typeface="Times New Roman" pitchFamily="18" charset="0"/>
              <a:ea typeface="宋体" pitchFamily="2" charset="-122"/>
              <a:cs typeface="Times New Roman" pitchFamily="18" charset="0"/>
            </a:endParaRPr>
          </a:p>
          <a:p>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1</a:t>
            </a:r>
            <a:r>
              <a:rPr lang="zh-CN" altLang="en-US" sz="1400" b="1" dirty="0" smtClean="0">
                <a:latin typeface="Times New Roman" pitchFamily="18" charset="0"/>
                <a:ea typeface="宋体" pitchFamily="2" charset="-122"/>
                <a:cs typeface="Times New Roman" pitchFamily="18" charset="0"/>
              </a:rPr>
              <a:t>）</a:t>
            </a:r>
            <a:r>
              <a:rPr lang="en-US" altLang="zh-CN" sz="1400" b="1" dirty="0" smtClean="0">
                <a:latin typeface="Times New Roman" pitchFamily="18" charset="0"/>
                <a:ea typeface="宋体" pitchFamily="2" charset="-122"/>
                <a:cs typeface="Times New Roman" pitchFamily="18" charset="0"/>
              </a:rPr>
              <a:t>Muggianu , Toop,Kohler , Muggianu+Toop , Chou</a:t>
            </a:r>
            <a:r>
              <a:rPr lang="zh-CN" altLang="en-US" sz="1400" b="1" dirty="0" smtClean="0">
                <a:latin typeface="Times New Roman" pitchFamily="18" charset="0"/>
                <a:ea typeface="宋体" pitchFamily="2" charset="-122"/>
                <a:cs typeface="Times New Roman" pitchFamily="18" charset="0"/>
              </a:rPr>
              <a:t>分别是用对应的几何模型的外推结果；</a:t>
            </a:r>
            <a:r>
              <a:rPr lang="en-US" altLang="zh-CN" sz="1400" b="1" dirty="0" smtClean="0">
                <a:latin typeface="Times New Roman" pitchFamily="18" charset="0"/>
                <a:ea typeface="宋体" pitchFamily="2" charset="-122"/>
                <a:cs typeface="Times New Roman" pitchFamily="18" charset="0"/>
              </a:rPr>
              <a:t>Kohler-ML-predict</a:t>
            </a:r>
            <a:r>
              <a:rPr lang="zh-CN" altLang="en-US" sz="1400" b="1" dirty="0" smtClean="0">
                <a:latin typeface="Times New Roman" pitchFamily="18" charset="0"/>
                <a:ea typeface="宋体" pitchFamily="2" charset="-122"/>
                <a:cs typeface="Times New Roman" pitchFamily="18" charset="0"/>
              </a:rPr>
              <a:t>是结合</a:t>
            </a:r>
            <a:r>
              <a:rPr lang="en-US" altLang="zh-CN" sz="1400" b="1" dirty="0" smtClean="0">
                <a:latin typeface="Times New Roman" pitchFamily="18" charset="0"/>
                <a:ea typeface="宋体" pitchFamily="2" charset="-122"/>
                <a:cs typeface="Times New Roman" pitchFamily="18" charset="0"/>
              </a:rPr>
              <a:t>Kohler </a:t>
            </a:r>
            <a:r>
              <a:rPr lang="zh-CN" altLang="en-US" sz="1400" b="1" dirty="0" smtClean="0">
                <a:latin typeface="Times New Roman" pitchFamily="18" charset="0"/>
                <a:ea typeface="宋体" pitchFamily="2" charset="-122"/>
                <a:cs typeface="Times New Roman" pitchFamily="18" charset="0"/>
              </a:rPr>
              <a:t>模型已有的对应关系用机器学习进行预测的结果；二元直接预测三元</a:t>
            </a:r>
            <a:r>
              <a:rPr lang="en-US" altLang="zh-CN" sz="1400" b="1" dirty="0" smtClean="0">
                <a:latin typeface="Times New Roman" pitchFamily="18" charset="0"/>
                <a:ea typeface="宋体" pitchFamily="2" charset="-122"/>
                <a:cs typeface="Times New Roman" pitchFamily="18" charset="0"/>
              </a:rPr>
              <a:t>SVR </a:t>
            </a:r>
            <a:r>
              <a:rPr lang="zh-CN" altLang="en-US" sz="1400" b="1" dirty="0" smtClean="0">
                <a:latin typeface="Times New Roman" pitchFamily="18" charset="0"/>
                <a:ea typeface="宋体" pitchFamily="2" charset="-122"/>
                <a:cs typeface="Times New Roman" pitchFamily="18" charset="0"/>
              </a:rPr>
              <a:t>是通过训练二元系数据后直接对三元系进行预测的结果。</a:t>
            </a:r>
            <a:endParaRPr lang="en-US" altLang="zh-CN" sz="1400" b="1" dirty="0" smtClean="0">
              <a:latin typeface="Times New Roman" pitchFamily="18" charset="0"/>
              <a:ea typeface="宋体" pitchFamily="2" charset="-122"/>
              <a:cs typeface="Times New Roman" pitchFamily="18" charset="0"/>
            </a:endParaRPr>
          </a:p>
          <a:p>
            <a:r>
              <a:rPr lang="zh-CN" altLang="en-US" sz="1400" b="1" dirty="0" smtClean="0">
                <a:latin typeface="宋体" pitchFamily="2" charset="-122"/>
              </a:rPr>
              <a:t>（</a:t>
            </a:r>
            <a:r>
              <a:rPr lang="en-US" altLang="zh-CN" sz="1400" b="1" dirty="0" smtClean="0">
                <a:latin typeface="宋体" pitchFamily="2" charset="-122"/>
              </a:rPr>
              <a:t>2</a:t>
            </a:r>
            <a:r>
              <a:rPr lang="zh-CN" altLang="en-US" sz="1400" b="1" dirty="0" smtClean="0">
                <a:latin typeface="宋体" pitchFamily="2" charset="-122"/>
              </a:rPr>
              <a:t>）</a:t>
            </a:r>
            <a:r>
              <a:rPr lang="en-US" altLang="zh-CN" sz="1400" b="1" dirty="0" smtClean="0">
                <a:latin typeface="宋体" pitchFamily="2" charset="-122"/>
              </a:rPr>
              <a:t>NiCoMo</a:t>
            </a:r>
            <a:r>
              <a:rPr lang="zh-CN" altLang="en-US" sz="1400" b="1" dirty="0">
                <a:latin typeface="宋体" pitchFamily="2" charset="-122"/>
              </a:rPr>
              <a:t>中</a:t>
            </a:r>
            <a:r>
              <a:rPr lang="en-US" altLang="zh-CN" sz="1400" b="1" dirty="0">
                <a:latin typeface="宋体" pitchFamily="2" charset="-122"/>
                <a:cs typeface="Times New Roman" pitchFamily="18" charset="0"/>
              </a:rPr>
              <a:t>Kohler-ML-predict</a:t>
            </a:r>
            <a:r>
              <a:rPr lang="zh-CN" altLang="en-US" sz="1400" b="1" dirty="0">
                <a:latin typeface="宋体" pitchFamily="2" charset="-122"/>
                <a:cs typeface="Times New Roman" pitchFamily="18" charset="0"/>
              </a:rPr>
              <a:t>和</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预测结果都和</a:t>
            </a:r>
            <a:r>
              <a:rPr lang="en-US" altLang="zh-CN" sz="1400" b="1" dirty="0">
                <a:latin typeface="宋体" pitchFamily="2" charset="-122"/>
                <a:cs typeface="Times New Roman" pitchFamily="18" charset="0"/>
              </a:rPr>
              <a:t>CPA</a:t>
            </a:r>
            <a:r>
              <a:rPr lang="zh-CN" altLang="en-US" sz="1400" b="1" dirty="0">
                <a:latin typeface="宋体" pitchFamily="2" charset="-122"/>
                <a:cs typeface="Times New Roman" pitchFamily="18" charset="0"/>
              </a:rPr>
              <a:t>数据吻合良</a:t>
            </a:r>
            <a:r>
              <a:rPr lang="zh-CN" altLang="en-US" sz="1400" b="1" dirty="0" smtClean="0">
                <a:latin typeface="宋体" pitchFamily="2" charset="-122"/>
                <a:cs typeface="Times New Roman" pitchFamily="18" charset="0"/>
              </a:rPr>
              <a:t>好。</a:t>
            </a:r>
            <a:r>
              <a:rPr lang="en-US" altLang="zh-CN" sz="1400" b="1" dirty="0" smtClean="0">
                <a:latin typeface="宋体" pitchFamily="2" charset="-122"/>
                <a:cs typeface="Times New Roman" pitchFamily="18" charset="0"/>
              </a:rPr>
              <a:t>NiCoAl</a:t>
            </a:r>
            <a:r>
              <a:rPr lang="zh-CN" altLang="en-US" sz="1400" b="1" dirty="0">
                <a:latin typeface="宋体" pitchFamily="2" charset="-122"/>
                <a:cs typeface="Times New Roman" pitchFamily="18" charset="0"/>
              </a:rPr>
              <a:t>中</a:t>
            </a:r>
            <a:r>
              <a:rPr lang="zh-CN" altLang="en-US" sz="1400" b="1" dirty="0">
                <a:latin typeface="Times New Roman" pitchFamily="18" charset="0"/>
                <a:cs typeface="Times New Roman" pitchFamily="18" charset="0"/>
              </a:rPr>
              <a:t>二元直接预测三元</a:t>
            </a:r>
            <a:r>
              <a:rPr lang="en-US" altLang="zh-CN" sz="1400" b="1" dirty="0">
                <a:latin typeface="Times New Roman" pitchFamily="18" charset="0"/>
                <a:cs typeface="Times New Roman" pitchFamily="18" charset="0"/>
              </a:rPr>
              <a:t>SVR</a:t>
            </a:r>
            <a:r>
              <a:rPr lang="zh-CN" altLang="en-US" sz="1400" b="1" dirty="0">
                <a:latin typeface="宋体" pitchFamily="2" charset="-122"/>
                <a:cs typeface="Times New Roman" pitchFamily="18" charset="0"/>
              </a:rPr>
              <a:t>预测结果并不理</a:t>
            </a:r>
            <a:r>
              <a:rPr lang="zh-CN" altLang="en-US" sz="1400" b="1" dirty="0" smtClean="0">
                <a:latin typeface="宋体" pitchFamily="2" charset="-122"/>
                <a:cs typeface="Times New Roman" pitchFamily="18" charset="0"/>
              </a:rPr>
              <a:t>想。</a:t>
            </a:r>
            <a:endParaRPr lang="en-US" altLang="zh-CN" sz="1400" b="1" dirty="0" smtClean="0">
              <a:latin typeface="宋体" pitchFamily="2" charset="-122"/>
              <a:cs typeface="Times New Roman" pitchFamily="18" charset="0"/>
            </a:endParaRPr>
          </a:p>
          <a:p>
            <a:r>
              <a:rPr lang="zh-CN" altLang="en-US" sz="1600" b="1" dirty="0" smtClean="0">
                <a:solidFill>
                  <a:srgbClr val="FF0000"/>
                </a:solidFill>
                <a:latin typeface="宋体" pitchFamily="2" charset="-122"/>
                <a:cs typeface="Times New Roman" pitchFamily="18" charset="0"/>
              </a:rPr>
              <a:t>二</a:t>
            </a:r>
            <a:r>
              <a:rPr lang="en-US" altLang="zh-CN" sz="1600" b="1" dirty="0" smtClean="0">
                <a:solidFill>
                  <a:srgbClr val="FF0000"/>
                </a:solidFill>
                <a:latin typeface="宋体" pitchFamily="2" charset="-122"/>
                <a:cs typeface="Times New Roman" pitchFamily="18" charset="0"/>
              </a:rPr>
              <a:t>.</a:t>
            </a:r>
            <a:r>
              <a:rPr lang="zh-CN" altLang="en-US" sz="1600" b="1" dirty="0" smtClean="0">
                <a:solidFill>
                  <a:srgbClr val="FF0000"/>
                </a:solidFill>
                <a:latin typeface="宋体" pitchFamily="2" charset="-122"/>
                <a:cs typeface="Times New Roman" pitchFamily="18" charset="0"/>
              </a:rPr>
              <a:t>存在问题：</a:t>
            </a:r>
            <a:endParaRPr lang="en-US" altLang="zh-CN" sz="1600" b="1" dirty="0" smtClean="0">
              <a:solidFill>
                <a:srgbClr val="FF0000"/>
              </a:solidFill>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1</a:t>
            </a:r>
            <a:r>
              <a:rPr lang="zh-CN" altLang="en-US" sz="1400" b="1" dirty="0" smtClean="0">
                <a:latin typeface="宋体" pitchFamily="2" charset="-122"/>
                <a:cs typeface="Times New Roman" pitchFamily="18" charset="0"/>
              </a:rPr>
              <a:t>）针对</a:t>
            </a:r>
            <a:r>
              <a:rPr lang="en-US" altLang="zh-CN" sz="1400" b="1" dirty="0" smtClean="0">
                <a:latin typeface="宋体" pitchFamily="2" charset="-122"/>
                <a:cs typeface="Times New Roman" pitchFamily="18" charset="0"/>
              </a:rPr>
              <a:t>NiCoX(Cu</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Mo</a:t>
            </a:r>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Cr</a:t>
            </a:r>
            <a:r>
              <a:rPr lang="zh-CN" altLang="en-US" sz="1400" b="1" dirty="0" smtClean="0">
                <a:latin typeface="宋体" pitchFamily="2" charset="-122"/>
                <a:cs typeface="Times New Roman" pitchFamily="18" charset="0"/>
              </a:rPr>
              <a:t>）三种合金体系，虽然结合</a:t>
            </a:r>
            <a:r>
              <a:rPr lang="en-US" altLang="zh-CN" sz="1400" b="1" dirty="0" smtClean="0">
                <a:latin typeface="宋体" pitchFamily="2" charset="-122"/>
                <a:cs typeface="Times New Roman" pitchFamily="18" charset="0"/>
              </a:rPr>
              <a:t>Kohler</a:t>
            </a:r>
            <a:r>
              <a:rPr lang="zh-CN" altLang="en-US" sz="1400" b="1" dirty="0" smtClean="0">
                <a:latin typeface="宋体" pitchFamily="2" charset="-122"/>
                <a:cs typeface="Times New Roman" pitchFamily="18" charset="0"/>
              </a:rPr>
              <a:t>方法和机器学习方法外推三元系形成焓的准确率要高于已有的几何模型</a:t>
            </a:r>
            <a:r>
              <a:rPr lang="en-US" altLang="zh-CN" sz="1400" b="1" dirty="0" smtClean="0">
                <a:latin typeface="宋体" pitchFamily="2" charset="-122"/>
                <a:cs typeface="Times New Roman" pitchFamily="18" charset="0"/>
              </a:rPr>
              <a:t>,</a:t>
            </a:r>
            <a:r>
              <a:rPr lang="zh-CN" altLang="en-US" sz="1400" b="1" dirty="0" smtClean="0">
                <a:latin typeface="宋体" pitchFamily="2" charset="-122"/>
                <a:cs typeface="Times New Roman" pitchFamily="18" charset="0"/>
              </a:rPr>
              <a:t>但不同体系建立的模型不一样，不具备普适性。</a:t>
            </a:r>
            <a:endParaRPr lang="en-US" altLang="zh-CN" sz="1400" b="1" dirty="0" smtClean="0">
              <a:latin typeface="宋体" pitchFamily="2" charset="-122"/>
              <a:cs typeface="Times New Roman" pitchFamily="18" charset="0"/>
            </a:endParaRPr>
          </a:p>
          <a:p>
            <a:r>
              <a:rPr lang="zh-CN" altLang="en-US" sz="1400" b="1" dirty="0" smtClean="0">
                <a:latin typeface="宋体" pitchFamily="2" charset="-122"/>
                <a:cs typeface="Times New Roman" pitchFamily="18" charset="0"/>
              </a:rPr>
              <a:t>（</a:t>
            </a:r>
            <a:r>
              <a:rPr lang="en-US" altLang="zh-CN" sz="1400" b="1" dirty="0" smtClean="0">
                <a:latin typeface="宋体" pitchFamily="2" charset="-122"/>
                <a:cs typeface="Times New Roman" pitchFamily="18" charset="0"/>
              </a:rPr>
              <a:t>2</a:t>
            </a:r>
            <a:r>
              <a:rPr lang="zh-CN" altLang="en-US" sz="1400" b="1" dirty="0" smtClean="0">
                <a:latin typeface="宋体" pitchFamily="2" charset="-122"/>
                <a:cs typeface="Times New Roman" pitchFamily="18" charset="0"/>
              </a:rPr>
              <a:t>）</a:t>
            </a:r>
            <a:r>
              <a:rPr lang="zh-CN" altLang="en-US" sz="1400" b="1" dirty="0">
                <a:latin typeface="宋体" pitchFamily="2" charset="-122"/>
                <a:cs typeface="Times New Roman" pitchFamily="18" charset="0"/>
              </a:rPr>
              <a:t>这里是结合已有的几何模型来进行机器学习建模，并没有通过数据挖掘和机</a:t>
            </a:r>
            <a:r>
              <a:rPr lang="zh-CN" altLang="en-US" sz="1400" b="1" dirty="0" smtClean="0">
                <a:latin typeface="宋体" pitchFamily="2" charset="-122"/>
                <a:cs typeface="Times New Roman" pitchFamily="18" charset="0"/>
              </a:rPr>
              <a:t>器学习方法先找到一种新的二元和三元之间的对应关系，然后通过找到的这种对应关系外推三元系形成焓。</a:t>
            </a:r>
            <a:endParaRPr lang="zh-CN" altLang="en-US" sz="1400" b="1" dirty="0">
              <a:latin typeface="宋体" pitchFamily="2" charset="-122"/>
            </a:endParaRPr>
          </a:p>
          <a:p>
            <a:r>
              <a:rPr lang="zh-CN" altLang="en-US" sz="1400" b="1" dirty="0" smtClean="0">
                <a:solidFill>
                  <a:srgbClr val="FF0000"/>
                </a:solidFill>
              </a:rPr>
              <a:t>三</a:t>
            </a:r>
            <a:r>
              <a:rPr lang="en-US" altLang="zh-CN" sz="1400" b="1" dirty="0" smtClean="0">
                <a:solidFill>
                  <a:srgbClr val="FF0000"/>
                </a:solidFill>
              </a:rPr>
              <a:t>.</a:t>
            </a:r>
            <a:r>
              <a:rPr lang="zh-CN" altLang="en-US" sz="1600" b="1" dirty="0" smtClean="0">
                <a:solidFill>
                  <a:srgbClr val="FF0000"/>
                </a:solidFill>
              </a:rPr>
              <a:t>下一步工作计划： </a:t>
            </a:r>
            <a:r>
              <a:rPr lang="zh-CN" altLang="en-US" sz="1600" b="1" dirty="0" smtClean="0"/>
              <a:t>（</a:t>
            </a:r>
            <a:r>
              <a:rPr lang="en-US" altLang="zh-CN" sz="1600" b="1" dirty="0" smtClean="0"/>
              <a:t>1</a:t>
            </a:r>
            <a:r>
              <a:rPr lang="zh-CN" altLang="en-US" sz="1600" b="1" dirty="0" smtClean="0"/>
              <a:t>）结合不同的几何模型在其他的三元系合金体系下利用机器学习方法建模预测；</a:t>
            </a:r>
            <a:r>
              <a:rPr lang="zh-CN" altLang="en-US" sz="1600" b="1" dirty="0" smtClean="0">
                <a:solidFill>
                  <a:srgbClr val="FF0000"/>
                </a:solidFill>
              </a:rPr>
              <a:t>（</a:t>
            </a:r>
            <a:r>
              <a:rPr lang="en-US" altLang="zh-CN" sz="1600" b="1" dirty="0" smtClean="0">
                <a:solidFill>
                  <a:srgbClr val="FF0000"/>
                </a:solidFill>
              </a:rPr>
              <a:t>2</a:t>
            </a:r>
            <a:r>
              <a:rPr lang="zh-CN" altLang="en-US" sz="1600" b="1" dirty="0" smtClean="0">
                <a:solidFill>
                  <a:srgbClr val="FF0000"/>
                </a:solidFill>
              </a:rPr>
              <a:t>）寻找一种新的二元和三元之间的对应关系。</a:t>
            </a:r>
            <a:endParaRPr lang="zh-CN" altLang="en-US" sz="1600" b="1" dirty="0">
              <a:solidFill>
                <a:srgbClr val="FF0000"/>
              </a:solidFill>
            </a:endParaRPr>
          </a:p>
        </p:txBody>
      </p:sp>
      <p:sp>
        <p:nvSpPr>
          <p:cNvPr id="52" name="矩形 51"/>
          <p:cNvSpPr/>
          <p:nvPr/>
        </p:nvSpPr>
        <p:spPr>
          <a:xfrm>
            <a:off x="5364088" y="3460193"/>
            <a:ext cx="2746265" cy="307777"/>
          </a:xfrm>
          <a:prstGeom prst="rect">
            <a:avLst/>
          </a:prstGeom>
        </p:spPr>
        <p:txBody>
          <a:bodyPr wrap="none">
            <a:spAutoFit/>
          </a:bodyPr>
          <a:lstStyle/>
          <a:p>
            <a:r>
              <a:rPr lang="en-US" altLang="zh-CN" sz="1400" dirty="0" smtClean="0">
                <a:latin typeface="Times New Roman" pitchFamily="18" charset="0"/>
                <a:ea typeface="宋体" pitchFamily="2" charset="-122"/>
                <a:cs typeface="Times New Roman" pitchFamily="18" charset="0"/>
              </a:rPr>
              <a:t>Ni-Co-Al</a:t>
            </a:r>
            <a:r>
              <a:rPr lang="zh-CN" altLang="en-US" sz="1400" dirty="0" smtClean="0">
                <a:latin typeface="Times New Roman" pitchFamily="18" charset="0"/>
                <a:ea typeface="宋体" pitchFamily="2" charset="-122"/>
                <a:cs typeface="Times New Roman" pitchFamily="18" charset="0"/>
              </a:rPr>
              <a:t>合金</a:t>
            </a:r>
            <a:r>
              <a:rPr lang="en-US" altLang="zh-CN" sz="1400" dirty="0" err="1" smtClean="0">
                <a:latin typeface="Times New Roman" pitchFamily="18" charset="0"/>
                <a:ea typeface="宋体" pitchFamily="2" charset="-122"/>
                <a:cs typeface="Times New Roman" pitchFamily="18" charset="0"/>
              </a:rPr>
              <a:t>Fcc</a:t>
            </a:r>
            <a:r>
              <a:rPr lang="zh-CN" altLang="en-US" sz="1400" dirty="0" smtClean="0">
                <a:latin typeface="Times New Roman" pitchFamily="18" charset="0"/>
                <a:ea typeface="宋体" pitchFamily="2" charset="-122"/>
                <a:cs typeface="Times New Roman" pitchFamily="18" charset="0"/>
              </a:rPr>
              <a:t>相</a:t>
            </a:r>
            <a:r>
              <a:rPr lang="zh-CN" altLang="en-US" sz="1400" b="1" dirty="0" smtClean="0">
                <a:latin typeface="Times New Roman" pitchFamily="18" charset="0"/>
                <a:ea typeface="宋体" pitchFamily="2" charset="-122"/>
                <a:cs typeface="Times New Roman" pitchFamily="18" charset="0"/>
              </a:rPr>
              <a:t>形成能 </a:t>
            </a:r>
            <a:r>
              <a:rPr lang="en-US" altLang="zh-CN" sz="1400" b="1" dirty="0" smtClean="0">
                <a:latin typeface="Times New Roman" pitchFamily="18" charset="0"/>
                <a:ea typeface="宋体" pitchFamily="2" charset="-122"/>
                <a:cs typeface="Times New Roman" pitchFamily="18" charset="0"/>
              </a:rPr>
              <a:t>Ni=Co</a:t>
            </a:r>
            <a:endParaRPr lang="zh-CN" altLang="en-US" sz="1400" dirty="0"/>
          </a:p>
        </p:txBody>
      </p:sp>
      <p:pic>
        <p:nvPicPr>
          <p:cNvPr id="53" name="Picture 2"/>
          <p:cNvPicPr>
            <a:picLocks noChangeAspect="1" noChangeArrowheads="1"/>
          </p:cNvPicPr>
          <p:nvPr/>
        </p:nvPicPr>
        <p:blipFill>
          <a:blip r:embed="rId4" cstate="print"/>
          <a:srcRect/>
          <a:stretch>
            <a:fillRect/>
          </a:stretch>
        </p:blipFill>
        <p:spPr bwMode="auto">
          <a:xfrm>
            <a:off x="4478036" y="691107"/>
            <a:ext cx="4075592" cy="2910855"/>
          </a:xfrm>
          <a:prstGeom prst="rect">
            <a:avLst/>
          </a:prstGeom>
          <a:noFill/>
          <a:ln w="9525">
            <a:noFill/>
            <a:miter lim="800000"/>
            <a:headEnd/>
            <a:tailEnd/>
          </a:ln>
          <a:effectLst/>
        </p:spPr>
      </p:pic>
    </p:spTree>
    <p:extLst>
      <p:ext uri="{BB962C8B-B14F-4D97-AF65-F5344CB8AC3E}">
        <p14:creationId xmlns:p14="http://schemas.microsoft.com/office/powerpoint/2010/main" val="3572253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887329" y="4883186"/>
            <a:ext cx="2218219" cy="1934974"/>
            <a:chOff x="6887329" y="4941168"/>
            <a:chExt cx="2218219" cy="1934974"/>
          </a:xfrm>
        </p:grpSpPr>
        <p:pic>
          <p:nvPicPr>
            <p:cNvPr id="3" name="图片 2"/>
            <p:cNvPicPr>
              <a:picLocks noChangeAspect="1"/>
            </p:cNvPicPr>
            <p:nvPr/>
          </p:nvPicPr>
          <p:blipFill>
            <a:blip r:embed="rId3"/>
            <a:stretch>
              <a:fillRect/>
            </a:stretch>
          </p:blipFill>
          <p:spPr>
            <a:xfrm>
              <a:off x="6887329" y="5134965"/>
              <a:ext cx="2191618" cy="1741177"/>
            </a:xfrm>
            <a:prstGeom prst="rect">
              <a:avLst/>
            </a:prstGeom>
          </p:spPr>
        </p:pic>
        <p:sp>
          <p:nvSpPr>
            <p:cNvPr id="9" name="文本框 8"/>
            <p:cNvSpPr txBox="1"/>
            <p:nvPr/>
          </p:nvSpPr>
          <p:spPr>
            <a:xfrm>
              <a:off x="7179774" y="4959058"/>
              <a:ext cx="1893165" cy="307777"/>
            </a:xfrm>
            <a:prstGeom prst="rect">
              <a:avLst/>
            </a:prstGeom>
            <a:noFill/>
          </p:spPr>
          <p:txBody>
            <a:bodyPr wrap="square" rtlCol="0">
              <a:spAutoFit/>
            </a:bodyPr>
            <a:lstStyle/>
            <a:p>
              <a:r>
                <a:rPr lang="zh-CN" altLang="en-US" sz="1400" b="1" dirty="0" smtClean="0"/>
                <a:t>寻最优个体的过程</a:t>
              </a:r>
              <a:endParaRPr lang="zh-CN" altLang="en-US" sz="1400" b="1" dirty="0"/>
            </a:p>
          </p:txBody>
        </p:sp>
        <p:sp>
          <p:nvSpPr>
            <p:cNvPr id="13" name="圆角矩形 12"/>
            <p:cNvSpPr/>
            <p:nvPr/>
          </p:nvSpPr>
          <p:spPr>
            <a:xfrm>
              <a:off x="6919504" y="4941168"/>
              <a:ext cx="2186044" cy="1858191"/>
            </a:xfrm>
            <a:prstGeom prst="roundRect">
              <a:avLst/>
            </a:prstGeom>
            <a:noFill/>
            <a:ln>
              <a:solidFill>
                <a:schemeClr val="bg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方</a:t>
            </a:r>
            <a:r>
              <a:rPr lang="zh-CN" altLang="en-US" sz="2400" dirty="0" smtClean="0">
                <a:solidFill>
                  <a:srgbClr val="FF0000"/>
                </a:solidFill>
              </a:rPr>
              <a:t>法实现过程</a:t>
            </a:r>
            <a:endParaRPr lang="zh-CN" altLang="en-US" sz="2200" dirty="0"/>
          </a:p>
        </p:txBody>
      </p:sp>
      <p:sp>
        <p:nvSpPr>
          <p:cNvPr id="7" name="燕尾形 6"/>
          <p:cNvSpPr/>
          <p:nvPr/>
        </p:nvSpPr>
        <p:spPr>
          <a:xfrm>
            <a:off x="771271" y="959552"/>
            <a:ext cx="1944216" cy="792088"/>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数据预</a:t>
            </a:r>
            <a:endParaRPr lang="en-US" altLang="zh-CN" dirty="0" smtClean="0">
              <a:solidFill>
                <a:schemeClr val="tx1"/>
              </a:solidFill>
            </a:endParaRPr>
          </a:p>
          <a:p>
            <a:pPr algn="ctr"/>
            <a:r>
              <a:rPr lang="zh-CN" altLang="en-US" dirty="0" smtClean="0">
                <a:solidFill>
                  <a:schemeClr val="tx1"/>
                </a:solidFill>
              </a:rPr>
              <a:t>处理</a:t>
            </a:r>
            <a:endParaRPr lang="zh-CN" altLang="en-US" dirty="0">
              <a:solidFill>
                <a:schemeClr val="tx1"/>
              </a:solidFill>
            </a:endParaRPr>
          </a:p>
        </p:txBody>
      </p:sp>
      <p:sp>
        <p:nvSpPr>
          <p:cNvPr id="25" name="燕尾形 24"/>
          <p:cNvSpPr/>
          <p:nvPr/>
        </p:nvSpPr>
        <p:spPr>
          <a:xfrm>
            <a:off x="5145763" y="951990"/>
            <a:ext cx="1933872" cy="792088"/>
          </a:xfrm>
          <a:prstGeom prst="chevr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遗传算法</a:t>
            </a:r>
          </a:p>
        </p:txBody>
      </p:sp>
      <p:sp>
        <p:nvSpPr>
          <p:cNvPr id="26" name="燕尾形 25"/>
          <p:cNvSpPr/>
          <p:nvPr/>
        </p:nvSpPr>
        <p:spPr>
          <a:xfrm>
            <a:off x="7250835" y="924465"/>
            <a:ext cx="1892896" cy="792088"/>
          </a:xfrm>
          <a:prstGeom prst="chevron">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结果</a:t>
            </a:r>
            <a:endParaRPr lang="zh-CN" altLang="en-US" dirty="0">
              <a:solidFill>
                <a:schemeClr val="tx1"/>
              </a:solidFill>
            </a:endParaRPr>
          </a:p>
        </p:txBody>
      </p:sp>
      <p:graphicFrame>
        <p:nvGraphicFramePr>
          <p:cNvPr id="8" name="表格 7"/>
          <p:cNvGraphicFramePr>
            <a:graphicFrameLocks noGrp="1"/>
          </p:cNvGraphicFramePr>
          <p:nvPr>
            <p:extLst/>
          </p:nvPr>
        </p:nvGraphicFramePr>
        <p:xfrm>
          <a:off x="827585" y="1833126"/>
          <a:ext cx="2016223" cy="4908252"/>
        </p:xfrm>
        <a:graphic>
          <a:graphicData uri="http://schemas.openxmlformats.org/drawingml/2006/table">
            <a:tbl>
              <a:tblPr/>
              <a:tblGrid>
                <a:gridCol w="505579"/>
                <a:gridCol w="438574"/>
                <a:gridCol w="438574"/>
                <a:gridCol w="633496"/>
              </a:tblGrid>
              <a:tr h="139959">
                <a:tc>
                  <a:txBody>
                    <a:bodyPr/>
                    <a:lstStyle/>
                    <a:p>
                      <a:pPr algn="ctr" fontAlgn="ctr"/>
                      <a:r>
                        <a:rPr lang="en-US" sz="800" b="0" i="0" u="none" strike="noStrike" dirty="0">
                          <a:solidFill>
                            <a:srgbClr val="000000"/>
                          </a:solidFill>
                          <a:effectLst/>
                          <a:latin typeface="Arial" panose="020B0604020202020204" pitchFamily="34" charset="0"/>
                          <a:ea typeface="宋体" panose="02010600030101010101" pitchFamily="2" charset="-122"/>
                        </a:rPr>
                        <a:t>ni</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co</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宋体" panose="02010600030101010101" pitchFamily="2" charset="-122"/>
                        </a:rPr>
                        <a:t>al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800" b="0" i="0" u="none" strike="noStrike">
                          <a:solidFill>
                            <a:srgbClr val="000000"/>
                          </a:solidFill>
                          <a:effectLst/>
                          <a:latin typeface="Arial" panose="020B0604020202020204" pitchFamily="34" charset="0"/>
                          <a:ea typeface="宋体" panose="02010600030101010101" pitchFamily="2" charset="-122"/>
                        </a:rPr>
                        <a:t>Δ</a:t>
                      </a:r>
                      <a:r>
                        <a:rPr lang="en-US" sz="800" b="0" i="0" u="none" strike="noStrike">
                          <a:solidFill>
                            <a:srgbClr val="000000"/>
                          </a:solidFill>
                          <a:effectLst/>
                          <a:latin typeface="Arial" panose="020B0604020202020204" pitchFamily="34" charset="0"/>
                          <a:ea typeface="宋体" panose="02010600030101010101" pitchFamily="2" charset="-122"/>
                        </a:rPr>
                        <a:t>H J/mol</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-420.0665152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-687.5164096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-599.6168825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dirty="0">
                          <a:solidFill>
                            <a:srgbClr val="000000"/>
                          </a:solidFill>
                          <a:effectLst/>
                          <a:latin typeface="宋体" panose="02010600030101010101" pitchFamily="2" charset="-122"/>
                          <a:ea typeface="宋体" panose="02010600030101010101" pitchFamily="2" charset="-122"/>
                        </a:rPr>
                        <a:t>0.4286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0.5714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-558.2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44">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700" b="0" i="0" u="none" strike="noStrike">
                          <a:solidFill>
                            <a:srgbClr val="000000"/>
                          </a:solidFill>
                          <a:effectLst/>
                          <a:latin typeface="宋体" panose="02010600030101010101" pitchFamily="2" charset="-122"/>
                          <a:ea typeface="宋体" panose="02010600030101010101" pitchFamily="2" charset="-122"/>
                        </a:rPr>
                        <a:t>-370.6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-226.6645827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8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4.533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15.50859514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-7502.712744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800" b="0" i="0" u="none" strike="noStrike" dirty="0" smtClean="0">
                          <a:solidFill>
                            <a:srgbClr val="000000"/>
                          </a:solidFill>
                          <a:effectLst/>
                          <a:latin typeface="宋体" panose="02010600030101010101" pitchFamily="2" charset="-122"/>
                          <a:ea typeface="宋体" panose="02010600030101010101" pitchFamily="2" charset="-122"/>
                        </a:rPr>
                        <a:t>0.1111</a:t>
                      </a:r>
                      <a:endParaRPr lang="en-US" altLang="zh-CN" sz="8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800" b="0" i="0" u="none" strike="noStrike" dirty="0">
                          <a:solidFill>
                            <a:srgbClr val="000000"/>
                          </a:solidFill>
                          <a:effectLst/>
                          <a:latin typeface="宋体" panose="02010600030101010101" pitchFamily="2" charset="-122"/>
                          <a:ea typeface="宋体" panose="02010600030101010101" pitchFamily="2" charset="-122"/>
                        </a:rPr>
                        <a:t>-9975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-18507.41507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-21211.62769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-25007.88074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-20444.86568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-18113.20907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-8332.664144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7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-8740.662862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0.1111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0.8889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-10563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-23270.54275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宋体" panose="02010600030101010101" pitchFamily="2" charset="-122"/>
                          <a:ea typeface="宋体" panose="02010600030101010101" pitchFamily="2" charset="-122"/>
                        </a:rPr>
                        <a:t>-32794.000 </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-40921.15156</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r" fontAlgn="b"/>
                      <a:r>
                        <a:rPr lang="en-US" altLang="zh-CN" sz="700" b="0" i="0" u="none" strike="noStrike">
                          <a:solidFill>
                            <a:srgbClr val="000000"/>
                          </a:solidFill>
                          <a:effectLst/>
                          <a:latin typeface="宋体" panose="02010600030101010101" pitchFamily="2" charset="-122"/>
                          <a:ea typeface="宋体" panose="02010600030101010101" pitchFamily="2" charset="-122"/>
                        </a:rPr>
                        <a:t>0.6667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dirty="0">
                          <a:solidFill>
                            <a:srgbClr val="000000"/>
                          </a:solidFill>
                          <a:effectLst/>
                          <a:latin typeface="宋体" panose="02010600030101010101" pitchFamily="2" charset="-122"/>
                          <a:ea typeface="宋体" panose="02010600030101010101" pitchFamily="2" charset="-122"/>
                        </a:rPr>
                        <a:t>0.3333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700" b="0" i="0" u="none" strike="noStrike" dirty="0">
                          <a:solidFill>
                            <a:srgbClr val="000000"/>
                          </a:solidFill>
                          <a:effectLst/>
                          <a:latin typeface="宋体" panose="02010600030101010101" pitchFamily="2" charset="-122"/>
                          <a:ea typeface="宋体" panose="02010600030101010101" pitchFamily="2" charset="-122"/>
                        </a:rPr>
                        <a:t>-38120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0.75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-34438.41269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959">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宋体" panose="02010600030101010101" pitchFamily="2" charset="-122"/>
                          <a:ea typeface="宋体" panose="02010600030101010101" pitchFamily="2" charset="-122"/>
                        </a:rPr>
                        <a:t>-15965.87484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-16926.82401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-9024.563008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-28321.95841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-31040.66822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-26143.7737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-34129.38681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-28492.72263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0.4</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-20794.19072</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0.8</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0.1</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-15079.42593</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-31970.5009</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28872">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a:solidFill>
                            <a:srgbClr val="006100"/>
                          </a:solidFill>
                          <a:effectLst/>
                          <a:latin typeface="宋体" panose="02010600030101010101" pitchFamily="2" charset="-122"/>
                          <a:ea typeface="宋体" panose="02010600030101010101" pitchFamily="2" charset="-122"/>
                        </a:rPr>
                        <a:t>0.25</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r" fontAlgn="ctr"/>
                      <a:r>
                        <a:rPr lang="en-US" altLang="zh-CN" sz="700" b="0" i="0" u="none" strike="noStrike" dirty="0">
                          <a:solidFill>
                            <a:srgbClr val="006100"/>
                          </a:solidFill>
                          <a:effectLst/>
                          <a:latin typeface="宋体" panose="02010600030101010101" pitchFamily="2" charset="-122"/>
                          <a:ea typeface="宋体" panose="02010600030101010101" pitchFamily="2" charset="-122"/>
                        </a:rPr>
                        <a:t>-27073.47677</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sp>
        <p:nvSpPr>
          <p:cNvPr id="11" name="左大括号 10"/>
          <p:cNvSpPr/>
          <p:nvPr/>
        </p:nvSpPr>
        <p:spPr>
          <a:xfrm>
            <a:off x="581731" y="1841800"/>
            <a:ext cx="223070" cy="1227159"/>
          </a:xfrm>
          <a:prstGeom prst="leftBrace">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25682" y="2131762"/>
            <a:ext cx="804800" cy="523220"/>
          </a:xfrm>
          <a:prstGeom prst="rect">
            <a:avLst/>
          </a:prstGeom>
          <a:noFill/>
        </p:spPr>
        <p:txBody>
          <a:bodyPr wrap="square" rtlCol="0">
            <a:spAutoFit/>
          </a:bodyPr>
          <a:lstStyle/>
          <a:p>
            <a:r>
              <a:rPr lang="en-US" altLang="zh-CN" sz="1400" b="1" dirty="0" smtClean="0">
                <a:solidFill>
                  <a:schemeClr val="accent2">
                    <a:lumMod val="75000"/>
                  </a:schemeClr>
                </a:solidFill>
              </a:rPr>
              <a:t>NiCo</a:t>
            </a:r>
          </a:p>
          <a:p>
            <a:r>
              <a:rPr lang="zh-CN" altLang="en-US" sz="1400" b="1" dirty="0" smtClean="0">
                <a:solidFill>
                  <a:schemeClr val="accent2">
                    <a:lumMod val="75000"/>
                  </a:schemeClr>
                </a:solidFill>
              </a:rPr>
              <a:t>二元系</a:t>
            </a:r>
            <a:endParaRPr lang="zh-CN" altLang="en-US" sz="1400" b="1" dirty="0">
              <a:solidFill>
                <a:schemeClr val="accent2">
                  <a:lumMod val="75000"/>
                </a:schemeClr>
              </a:solidFill>
            </a:endParaRPr>
          </a:p>
        </p:txBody>
      </p:sp>
      <p:sp>
        <p:nvSpPr>
          <p:cNvPr id="31" name="左大括号 30"/>
          <p:cNvSpPr/>
          <p:nvPr/>
        </p:nvSpPr>
        <p:spPr>
          <a:xfrm>
            <a:off x="605320" y="3086982"/>
            <a:ext cx="165952" cy="1043562"/>
          </a:xfrm>
          <a:prstGeom prst="leftBrace">
            <a:avLst/>
          </a:prstGeom>
          <a:ln>
            <a:tailEnd type="none"/>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32" name="文本框 31"/>
          <p:cNvSpPr txBox="1"/>
          <p:nvPr/>
        </p:nvSpPr>
        <p:spPr>
          <a:xfrm>
            <a:off x="-33529" y="3262969"/>
            <a:ext cx="804800" cy="523220"/>
          </a:xfrm>
          <a:prstGeom prst="rect">
            <a:avLst/>
          </a:prstGeom>
          <a:noFill/>
        </p:spPr>
        <p:txBody>
          <a:bodyPr wrap="square" rtlCol="0">
            <a:spAutoFit/>
          </a:bodyPr>
          <a:lstStyle/>
          <a:p>
            <a:r>
              <a:rPr lang="en-US" altLang="zh-CN" sz="1400" b="1" dirty="0" smtClean="0">
                <a:solidFill>
                  <a:schemeClr val="accent3">
                    <a:lumMod val="75000"/>
                  </a:schemeClr>
                </a:solidFill>
              </a:rPr>
              <a:t>CoAl</a:t>
            </a:r>
          </a:p>
          <a:p>
            <a:r>
              <a:rPr lang="zh-CN" altLang="en-US" sz="1400" b="1" dirty="0" smtClean="0">
                <a:solidFill>
                  <a:schemeClr val="accent3">
                    <a:lumMod val="75000"/>
                  </a:schemeClr>
                </a:solidFill>
              </a:rPr>
              <a:t>二元系</a:t>
            </a:r>
            <a:endParaRPr lang="zh-CN" altLang="en-US" sz="1400" b="1" dirty="0">
              <a:solidFill>
                <a:schemeClr val="accent3">
                  <a:lumMod val="75000"/>
                </a:schemeClr>
              </a:solidFill>
            </a:endParaRPr>
          </a:p>
        </p:txBody>
      </p:sp>
      <p:sp>
        <p:nvSpPr>
          <p:cNvPr id="33" name="左大括号 32"/>
          <p:cNvSpPr/>
          <p:nvPr/>
        </p:nvSpPr>
        <p:spPr>
          <a:xfrm>
            <a:off x="613069" y="4220705"/>
            <a:ext cx="199481" cy="1057432"/>
          </a:xfrm>
          <a:prstGeom prst="leftBrace">
            <a:avLst/>
          </a:prstGeom>
          <a:ln>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4" name="文本框 33"/>
          <p:cNvSpPr txBox="1"/>
          <p:nvPr/>
        </p:nvSpPr>
        <p:spPr>
          <a:xfrm>
            <a:off x="-45112" y="4394176"/>
            <a:ext cx="804800" cy="523220"/>
          </a:xfrm>
          <a:prstGeom prst="rect">
            <a:avLst/>
          </a:prstGeom>
          <a:noFill/>
        </p:spPr>
        <p:txBody>
          <a:bodyPr wrap="square" rtlCol="0">
            <a:spAutoFit/>
          </a:bodyPr>
          <a:lstStyle/>
          <a:p>
            <a:r>
              <a:rPr lang="en-US" altLang="zh-CN" sz="1400" b="1" dirty="0" smtClean="0">
                <a:solidFill>
                  <a:schemeClr val="accent6">
                    <a:lumMod val="75000"/>
                  </a:schemeClr>
                </a:solidFill>
              </a:rPr>
              <a:t>NiAl</a:t>
            </a:r>
          </a:p>
          <a:p>
            <a:r>
              <a:rPr lang="zh-CN" altLang="en-US" sz="1400" b="1" dirty="0" smtClean="0">
                <a:solidFill>
                  <a:schemeClr val="accent6">
                    <a:lumMod val="75000"/>
                  </a:schemeClr>
                </a:solidFill>
              </a:rPr>
              <a:t>二元系</a:t>
            </a:r>
            <a:endParaRPr lang="zh-CN" altLang="en-US" sz="1400" b="1" dirty="0">
              <a:solidFill>
                <a:schemeClr val="accent6">
                  <a:lumMod val="75000"/>
                </a:schemeClr>
              </a:solidFill>
            </a:endParaRPr>
          </a:p>
        </p:txBody>
      </p:sp>
      <p:sp>
        <p:nvSpPr>
          <p:cNvPr id="35" name="燕尾形 34"/>
          <p:cNvSpPr/>
          <p:nvPr/>
        </p:nvSpPr>
        <p:spPr>
          <a:xfrm>
            <a:off x="2964341" y="956228"/>
            <a:ext cx="1933872" cy="792088"/>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a:t>
            </a:r>
            <a:r>
              <a:rPr lang="zh-CN" altLang="en-US" dirty="0" smtClean="0">
                <a:solidFill>
                  <a:schemeClr val="tx1"/>
                </a:solidFill>
              </a:rPr>
              <a:t>题描述</a:t>
            </a:r>
            <a:endParaRPr lang="zh-CN" altLang="en-US" dirty="0">
              <a:solidFill>
                <a:schemeClr val="tx1"/>
              </a:solidFill>
            </a:endParaRPr>
          </a:p>
        </p:txBody>
      </p:sp>
      <p:cxnSp>
        <p:nvCxnSpPr>
          <p:cNvPr id="15" name="直接连接符 14"/>
          <p:cNvCxnSpPr/>
          <p:nvPr/>
        </p:nvCxnSpPr>
        <p:spPr>
          <a:xfrm>
            <a:off x="2843808" y="2422982"/>
            <a:ext cx="288032" cy="0"/>
          </a:xfrm>
          <a:prstGeom prst="line">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6" name="表格 15"/>
          <p:cNvGraphicFramePr>
            <a:graphicFrameLocks noGrp="1"/>
          </p:cNvGraphicFramePr>
          <p:nvPr>
            <p:extLst/>
          </p:nvPr>
        </p:nvGraphicFramePr>
        <p:xfrm>
          <a:off x="3160047" y="2297867"/>
          <a:ext cx="1985716" cy="342778"/>
        </p:xfrm>
        <a:graphic>
          <a:graphicData uri="http://schemas.openxmlformats.org/drawingml/2006/table">
            <a:tbl>
              <a:tblPr/>
              <a:tblGrid>
                <a:gridCol w="497929"/>
                <a:gridCol w="431938"/>
                <a:gridCol w="431938"/>
                <a:gridCol w="623911"/>
              </a:tblGrid>
              <a:tr h="342778">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y1</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3" name="直接连接符 42"/>
          <p:cNvCxnSpPr/>
          <p:nvPr/>
        </p:nvCxnSpPr>
        <p:spPr>
          <a:xfrm>
            <a:off x="2843808" y="3501008"/>
            <a:ext cx="288032" cy="0"/>
          </a:xfrm>
          <a:prstGeom prst="line">
            <a:avLst/>
          </a:prstGeom>
          <a:ln>
            <a:solidFill>
              <a:schemeClr val="accent3">
                <a:lumMod val="75000"/>
              </a:schemeClr>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p:cNvGraphicFramePr>
            <a:graphicFrameLocks noGrp="1"/>
          </p:cNvGraphicFramePr>
          <p:nvPr>
            <p:extLst/>
          </p:nvPr>
        </p:nvGraphicFramePr>
        <p:xfrm>
          <a:off x="3145488" y="3394010"/>
          <a:ext cx="2000274" cy="271869"/>
        </p:xfrm>
        <a:graphic>
          <a:graphicData uri="http://schemas.openxmlformats.org/drawingml/2006/table">
            <a:tbl>
              <a:tblPr/>
              <a:tblGrid>
                <a:gridCol w="501579"/>
                <a:gridCol w="435105"/>
                <a:gridCol w="435105"/>
                <a:gridCol w="628485"/>
              </a:tblGrid>
              <a:tr h="271869">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表格 21"/>
          <p:cNvGraphicFramePr>
            <a:graphicFrameLocks noGrp="1"/>
          </p:cNvGraphicFramePr>
          <p:nvPr>
            <p:extLst/>
          </p:nvPr>
        </p:nvGraphicFramePr>
        <p:xfrm>
          <a:off x="3095575" y="4295063"/>
          <a:ext cx="2079105" cy="288032"/>
        </p:xfrm>
        <a:graphic>
          <a:graphicData uri="http://schemas.openxmlformats.org/drawingml/2006/table">
            <a:tbl>
              <a:tblPr/>
              <a:tblGrid>
                <a:gridCol w="521347"/>
                <a:gridCol w="452252"/>
                <a:gridCol w="531745"/>
                <a:gridCol w="573761"/>
              </a:tblGrid>
              <a:tr h="288032">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a:solidFill>
                            <a:srgbClr val="3F3F76"/>
                          </a:solidFill>
                          <a:effectLst/>
                          <a:latin typeface="宋体" panose="02010600030101010101" pitchFamily="2" charset="-122"/>
                          <a:ea typeface="宋体" panose="02010600030101010101" pitchFamily="2" charset="-122"/>
                        </a:rPr>
                        <a:t>0</a:t>
                      </a: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1-x3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y3</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48" name="直接连接符 47"/>
          <p:cNvCxnSpPr>
            <a:endCxn id="22" idx="1"/>
          </p:cNvCxnSpPr>
          <p:nvPr/>
        </p:nvCxnSpPr>
        <p:spPr>
          <a:xfrm>
            <a:off x="2819469" y="4429476"/>
            <a:ext cx="276106" cy="9603"/>
          </a:xfrm>
          <a:prstGeom prst="line">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加号 26"/>
          <p:cNvSpPr/>
          <p:nvPr/>
        </p:nvSpPr>
        <p:spPr>
          <a:xfrm>
            <a:off x="3912186" y="2891410"/>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p:cNvSpPr/>
          <p:nvPr/>
        </p:nvSpPr>
        <p:spPr>
          <a:xfrm>
            <a:off x="3912186" y="3903638"/>
            <a:ext cx="432048" cy="355099"/>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4340" y="2241609"/>
            <a:ext cx="2226575" cy="269955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964340" y="1898868"/>
            <a:ext cx="2226575" cy="276999"/>
          </a:xfrm>
          <a:prstGeom prst="rect">
            <a:avLst/>
          </a:prstGeom>
          <a:noFill/>
          <a:ln w="28575">
            <a:solidFill>
              <a:schemeClr val="accent4">
                <a:lumMod val="75000"/>
              </a:schemeClr>
            </a:solidFill>
          </a:ln>
        </p:spPr>
        <p:txBody>
          <a:bodyPr wrap="square" rtlCol="0">
            <a:spAutoFit/>
          </a:bodyPr>
          <a:lstStyle/>
          <a:p>
            <a:r>
              <a:rPr lang="zh-CN" altLang="en-US" sz="1200" b="1" dirty="0"/>
              <a:t>寻</a:t>
            </a:r>
            <a:r>
              <a:rPr lang="zh-CN" altLang="en-US" sz="1200" b="1" dirty="0" smtClean="0"/>
              <a:t>找二元和三元系的对应关系</a:t>
            </a:r>
            <a:endParaRPr lang="zh-CN" altLang="en-US" sz="1200" b="1" dirty="0"/>
          </a:p>
        </p:txBody>
      </p:sp>
      <p:sp>
        <p:nvSpPr>
          <p:cNvPr id="68" name="左大括号 67"/>
          <p:cNvSpPr/>
          <p:nvPr/>
        </p:nvSpPr>
        <p:spPr>
          <a:xfrm>
            <a:off x="633477" y="5427607"/>
            <a:ext cx="165952" cy="1220567"/>
          </a:xfrm>
          <a:prstGeom prst="leftBrace">
            <a:avLst/>
          </a:prstGeom>
          <a:ln>
            <a:solidFill>
              <a:schemeClr val="accent4">
                <a:lumMod val="75000"/>
              </a:schemeClr>
            </a:solidFill>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accent4">
                  <a:lumMod val="60000"/>
                  <a:lumOff val="40000"/>
                </a:schemeClr>
              </a:solidFill>
            </a:endParaRPr>
          </a:p>
        </p:txBody>
      </p:sp>
      <p:sp>
        <p:nvSpPr>
          <p:cNvPr id="69" name="文本框 68"/>
          <p:cNvSpPr txBox="1"/>
          <p:nvPr/>
        </p:nvSpPr>
        <p:spPr>
          <a:xfrm>
            <a:off x="8082" y="5745546"/>
            <a:ext cx="804800" cy="523220"/>
          </a:xfrm>
          <a:prstGeom prst="rect">
            <a:avLst/>
          </a:prstGeom>
          <a:noFill/>
        </p:spPr>
        <p:txBody>
          <a:bodyPr wrap="square" rtlCol="0">
            <a:spAutoFit/>
          </a:bodyPr>
          <a:lstStyle/>
          <a:p>
            <a:r>
              <a:rPr lang="en-US" altLang="zh-CN" sz="1400" b="1" dirty="0" smtClean="0">
                <a:solidFill>
                  <a:schemeClr val="accent4">
                    <a:lumMod val="75000"/>
                  </a:schemeClr>
                </a:solidFill>
              </a:rPr>
              <a:t>NiAlCo</a:t>
            </a:r>
          </a:p>
          <a:p>
            <a:r>
              <a:rPr lang="zh-CN" altLang="en-US" sz="1400" b="1" dirty="0">
                <a:solidFill>
                  <a:schemeClr val="accent4">
                    <a:lumMod val="75000"/>
                  </a:schemeClr>
                </a:solidFill>
              </a:rPr>
              <a:t>三</a:t>
            </a:r>
            <a:r>
              <a:rPr lang="zh-CN" altLang="en-US" sz="1400" b="1" dirty="0" smtClean="0">
                <a:solidFill>
                  <a:schemeClr val="accent4">
                    <a:lumMod val="75000"/>
                  </a:schemeClr>
                </a:solidFill>
              </a:rPr>
              <a:t>元系</a:t>
            </a:r>
            <a:endParaRPr lang="zh-CN" altLang="en-US" sz="1400" b="1" dirty="0">
              <a:solidFill>
                <a:schemeClr val="accent4">
                  <a:lumMod val="75000"/>
                </a:schemeClr>
              </a:solidFill>
            </a:endParaRPr>
          </a:p>
        </p:txBody>
      </p:sp>
      <p:graphicFrame>
        <p:nvGraphicFramePr>
          <p:cNvPr id="36" name="表格 35"/>
          <p:cNvGraphicFramePr>
            <a:graphicFrameLocks noGrp="1"/>
          </p:cNvGraphicFramePr>
          <p:nvPr>
            <p:extLst/>
          </p:nvPr>
        </p:nvGraphicFramePr>
        <p:xfrm>
          <a:off x="3119913" y="5626712"/>
          <a:ext cx="2172165" cy="326429"/>
        </p:xfrm>
        <a:graphic>
          <a:graphicData uri="http://schemas.openxmlformats.org/drawingml/2006/table">
            <a:tbl>
              <a:tblPr/>
              <a:tblGrid>
                <a:gridCol w="544682"/>
                <a:gridCol w="472495"/>
                <a:gridCol w="472495"/>
                <a:gridCol w="682493"/>
              </a:tblGrid>
              <a:tr h="255095">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1-x4-x5</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altLang="zh-CN" sz="1050" b="0" i="0" u="none" strike="noStrike" dirty="0" smtClean="0">
                          <a:solidFill>
                            <a:srgbClr val="006100"/>
                          </a:solidFill>
                          <a:effectLst/>
                          <a:latin typeface="宋体" panose="02010600030101010101" pitchFamily="2" charset="-122"/>
                          <a:ea typeface="宋体" panose="02010600030101010101" pitchFamily="2" charset="-122"/>
                        </a:rPr>
                        <a:t>y4</a:t>
                      </a:r>
                      <a:endParaRPr lang="en-US" altLang="zh-CN" sz="1050" b="0" i="0" u="none" strike="noStrike" dirty="0">
                        <a:solidFill>
                          <a:srgbClr val="006100"/>
                        </a:solidFill>
                        <a:effectLst/>
                        <a:latin typeface="宋体" panose="02010600030101010101" pitchFamily="2" charset="-122"/>
                        <a:ea typeface="宋体" panose="02010600030101010101" pitchFamily="2" charset="-122"/>
                      </a:endParaRPr>
                    </a:p>
                  </a:txBody>
                  <a:tcPr marL="6389" marR="6389" marT="6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bl>
          </a:graphicData>
        </a:graphic>
      </p:graphicFrame>
      <p:cxnSp>
        <p:nvCxnSpPr>
          <p:cNvPr id="70" name="直接连接符 69"/>
          <p:cNvCxnSpPr/>
          <p:nvPr/>
        </p:nvCxnSpPr>
        <p:spPr>
          <a:xfrm>
            <a:off x="2819469" y="5728188"/>
            <a:ext cx="276106" cy="9603"/>
          </a:xfrm>
          <a:prstGeom prst="line">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37" name="下箭头 36"/>
          <p:cNvSpPr/>
          <p:nvPr/>
        </p:nvSpPr>
        <p:spPr>
          <a:xfrm>
            <a:off x="3931277" y="4993764"/>
            <a:ext cx="348298" cy="546143"/>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390041" y="2640645"/>
            <a:ext cx="1605601" cy="276999"/>
          </a:xfrm>
          <a:prstGeom prst="rect">
            <a:avLst/>
          </a:prstGeom>
          <a:noFill/>
        </p:spPr>
        <p:txBody>
          <a:bodyPr wrap="square" rtlCol="0">
            <a:spAutoFit/>
          </a:bodyPr>
          <a:lstStyle/>
          <a:p>
            <a:r>
              <a:rPr lang="zh-CN" altLang="en-US" sz="1200" b="1" dirty="0" smtClean="0"/>
              <a:t>一条</a:t>
            </a:r>
            <a:r>
              <a:rPr lang="en-US" altLang="zh-CN" sz="1200" b="1" dirty="0" smtClean="0"/>
              <a:t>NiCo</a:t>
            </a:r>
            <a:r>
              <a:rPr lang="zh-CN" altLang="en-US" sz="1200" b="1" dirty="0" smtClean="0"/>
              <a:t>二元系记录</a:t>
            </a:r>
            <a:endParaRPr lang="zh-CN" altLang="en-US" sz="1200" b="1" dirty="0"/>
          </a:p>
        </p:txBody>
      </p:sp>
      <p:sp>
        <p:nvSpPr>
          <p:cNvPr id="71" name="文本框 70"/>
          <p:cNvSpPr txBox="1"/>
          <p:nvPr/>
        </p:nvSpPr>
        <p:spPr>
          <a:xfrm>
            <a:off x="3390040" y="3665879"/>
            <a:ext cx="1605601" cy="276999"/>
          </a:xfrm>
          <a:prstGeom prst="rect">
            <a:avLst/>
          </a:prstGeom>
          <a:noFill/>
        </p:spPr>
        <p:txBody>
          <a:bodyPr wrap="square" rtlCol="0">
            <a:spAutoFit/>
          </a:bodyPr>
          <a:lstStyle/>
          <a:p>
            <a:r>
              <a:rPr lang="zh-CN" altLang="en-US" sz="1200" b="1" dirty="0" smtClean="0"/>
              <a:t>一条</a:t>
            </a:r>
            <a:r>
              <a:rPr lang="en-US" altLang="zh-CN" sz="1200" b="1" dirty="0" smtClean="0"/>
              <a:t>CoAl</a:t>
            </a:r>
            <a:r>
              <a:rPr lang="zh-CN" altLang="en-US" sz="1200" b="1" dirty="0" smtClean="0"/>
              <a:t>二元系记录</a:t>
            </a:r>
            <a:endParaRPr lang="zh-CN" altLang="en-US" sz="1200" b="1" dirty="0"/>
          </a:p>
        </p:txBody>
      </p:sp>
      <p:sp>
        <p:nvSpPr>
          <p:cNvPr id="72" name="文本框 71"/>
          <p:cNvSpPr txBox="1"/>
          <p:nvPr/>
        </p:nvSpPr>
        <p:spPr>
          <a:xfrm>
            <a:off x="3390040" y="4610922"/>
            <a:ext cx="1605601" cy="276999"/>
          </a:xfrm>
          <a:prstGeom prst="rect">
            <a:avLst/>
          </a:prstGeom>
          <a:noFill/>
        </p:spPr>
        <p:txBody>
          <a:bodyPr wrap="square" rtlCol="0">
            <a:spAutoFit/>
          </a:bodyPr>
          <a:lstStyle/>
          <a:p>
            <a:r>
              <a:rPr lang="zh-CN" altLang="en-US" sz="1200" b="1" dirty="0" smtClean="0"/>
              <a:t>一条</a:t>
            </a:r>
            <a:r>
              <a:rPr lang="en-US" altLang="zh-CN" sz="1200" b="1" dirty="0" smtClean="0"/>
              <a:t>NiAl</a:t>
            </a:r>
            <a:r>
              <a:rPr lang="zh-CN" altLang="en-US" sz="1200" b="1" dirty="0" smtClean="0"/>
              <a:t>二元系记录</a:t>
            </a:r>
            <a:endParaRPr lang="zh-CN" altLang="en-US" sz="1200" b="1" dirty="0"/>
          </a:p>
        </p:txBody>
      </p:sp>
      <p:sp>
        <p:nvSpPr>
          <p:cNvPr id="73" name="文本框 72"/>
          <p:cNvSpPr txBox="1"/>
          <p:nvPr/>
        </p:nvSpPr>
        <p:spPr>
          <a:xfrm>
            <a:off x="3374276" y="6007156"/>
            <a:ext cx="1771486" cy="276999"/>
          </a:xfrm>
          <a:prstGeom prst="rect">
            <a:avLst/>
          </a:prstGeom>
          <a:noFill/>
        </p:spPr>
        <p:txBody>
          <a:bodyPr wrap="square" rtlCol="0">
            <a:spAutoFit/>
          </a:bodyPr>
          <a:lstStyle/>
          <a:p>
            <a:r>
              <a:rPr lang="zh-CN" altLang="en-US" sz="1200" b="1" dirty="0" smtClean="0"/>
              <a:t>一条</a:t>
            </a:r>
            <a:r>
              <a:rPr lang="en-US" altLang="zh-CN" sz="1200" b="1" dirty="0" smtClean="0"/>
              <a:t>NiAlCo</a:t>
            </a:r>
            <a:r>
              <a:rPr lang="zh-CN" altLang="en-US" sz="1200" b="1" dirty="0"/>
              <a:t>三</a:t>
            </a:r>
            <a:r>
              <a:rPr lang="zh-CN" altLang="en-US" sz="1200" b="1" dirty="0" smtClean="0"/>
              <a:t>元系记录</a:t>
            </a:r>
            <a:endParaRPr lang="zh-CN" altLang="en-US" sz="1200" b="1" dirty="0"/>
          </a:p>
        </p:txBody>
      </p:sp>
      <p:sp>
        <p:nvSpPr>
          <p:cNvPr id="74" name="矩形 73"/>
          <p:cNvSpPr/>
          <p:nvPr/>
        </p:nvSpPr>
        <p:spPr>
          <a:xfrm>
            <a:off x="2884397" y="1833126"/>
            <a:ext cx="2437490" cy="490825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5355416" y="1725840"/>
            <a:ext cx="3020301" cy="5015537"/>
          </a:xfrm>
          <a:prstGeom prst="rect">
            <a:avLst/>
          </a:prstGeom>
          <a:ln>
            <a:noFill/>
          </a:ln>
          <a:effectLst>
            <a:outerShdw blurRad="190500" algn="tl" rotWithShape="0">
              <a:srgbClr val="000000">
                <a:alpha val="70000"/>
              </a:srgbClr>
            </a:outerShdw>
          </a:effectLst>
        </p:spPr>
      </p:pic>
      <p:cxnSp>
        <p:nvCxnSpPr>
          <p:cNvPr id="10" name="直接箭头连接符 9"/>
          <p:cNvCxnSpPr>
            <a:stCxn id="29" idx="3"/>
          </p:cNvCxnSpPr>
          <p:nvPr/>
        </p:nvCxnSpPr>
        <p:spPr>
          <a:xfrm flipV="1">
            <a:off x="5190915" y="2037367"/>
            <a:ext cx="461205"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4" name="图片 3"/>
          <p:cNvPicPr>
            <a:picLocks noChangeAspect="1"/>
          </p:cNvPicPr>
          <p:nvPr/>
        </p:nvPicPr>
        <p:blipFill>
          <a:blip r:embed="rId5"/>
          <a:stretch>
            <a:fillRect/>
          </a:stretch>
        </p:blipFill>
        <p:spPr>
          <a:xfrm>
            <a:off x="2198573" y="2983423"/>
            <a:ext cx="4585975" cy="3615351"/>
          </a:xfrm>
          <a:prstGeom prst="rect">
            <a:avLst/>
          </a:prstGeom>
        </p:spPr>
      </p:pic>
      <p:sp>
        <p:nvSpPr>
          <p:cNvPr id="6" name="线形标注 1 5"/>
          <p:cNvSpPr/>
          <p:nvPr/>
        </p:nvSpPr>
        <p:spPr>
          <a:xfrm>
            <a:off x="7191200" y="2563629"/>
            <a:ext cx="1414196" cy="787915"/>
          </a:xfrm>
          <a:prstGeom prs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FF0000"/>
                </a:solidFill>
              </a:rPr>
              <a:t>编码与适应度函数</a:t>
            </a:r>
            <a:endParaRPr lang="zh-CN" altLang="en-US" sz="1600" dirty="0">
              <a:solidFill>
                <a:srgbClr val="FF0000"/>
              </a:solidFill>
            </a:endParaRPr>
          </a:p>
        </p:txBody>
      </p:sp>
    </p:spTree>
    <p:extLst>
      <p:ext uri="{BB962C8B-B14F-4D97-AF65-F5344CB8AC3E}">
        <p14:creationId xmlns:p14="http://schemas.microsoft.com/office/powerpoint/2010/main" val="4154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二</a:t>
            </a:r>
            <a:r>
              <a:rPr lang="zh-CN" altLang="en-US" sz="2400" dirty="0" smtClean="0">
                <a:solidFill>
                  <a:srgbClr val="FF0000"/>
                </a:solidFill>
              </a:rPr>
              <a:t>元和三元对应关系探索结果</a:t>
            </a:r>
            <a:endParaRPr lang="zh-CN" altLang="en-US" sz="2200" dirty="0"/>
          </a:p>
        </p:txBody>
      </p:sp>
      <p:graphicFrame>
        <p:nvGraphicFramePr>
          <p:cNvPr id="40" name="表格 39"/>
          <p:cNvGraphicFramePr>
            <a:graphicFrameLocks noGrp="1"/>
          </p:cNvGraphicFramePr>
          <p:nvPr>
            <p:extLst>
              <p:ext uri="{D42A27DB-BD31-4B8C-83A1-F6EECF244321}">
                <p14:modId xmlns:p14="http://schemas.microsoft.com/office/powerpoint/2010/main" val="3184915903"/>
              </p:ext>
            </p:extLst>
          </p:nvPr>
        </p:nvGraphicFramePr>
        <p:xfrm>
          <a:off x="173646" y="1177224"/>
          <a:ext cx="8862850" cy="3661190"/>
        </p:xfrm>
        <a:graphic>
          <a:graphicData uri="http://schemas.openxmlformats.org/drawingml/2006/table">
            <a:tbl>
              <a:tblPr>
                <a:tableStyleId>{21E4AEA4-8DFA-4A89-87EB-49C32662AFE0}</a:tableStyleId>
              </a:tblPr>
              <a:tblGrid>
                <a:gridCol w="618137"/>
                <a:gridCol w="489075"/>
                <a:gridCol w="489075"/>
                <a:gridCol w="489075"/>
                <a:gridCol w="598941"/>
                <a:gridCol w="486728"/>
                <a:gridCol w="385538"/>
                <a:gridCol w="508821"/>
                <a:gridCol w="581510"/>
                <a:gridCol w="508821"/>
                <a:gridCol w="436133"/>
                <a:gridCol w="726888"/>
                <a:gridCol w="726888"/>
                <a:gridCol w="436133"/>
                <a:gridCol w="436133"/>
                <a:gridCol w="436133"/>
                <a:gridCol w="508821"/>
              </a:tblGrid>
              <a:tr h="298525">
                <a:tc>
                  <a:txBody>
                    <a:bodyPr/>
                    <a:lstStyle/>
                    <a:p>
                      <a:pPr algn="ctr" fontAlgn="ctr"/>
                      <a:r>
                        <a:rPr lang="en-US" sz="1000" u="none" strike="noStrike" dirty="0">
                          <a:effectLst/>
                        </a:rPr>
                        <a:t>NiCo_index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a:effectLst/>
                        </a:rPr>
                        <a:t>NiCoAl_index</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tc>
              </a:tr>
              <a:tr h="300788">
                <a:tc>
                  <a:txBody>
                    <a:bodyPr/>
                    <a:lstStyle/>
                    <a:p>
                      <a:pPr algn="ctr" fontAlgn="ctr"/>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ctr"/>
                      <a:r>
                        <a:rPr lang="en-US" altLang="zh-CN" sz="1000" u="none" strike="noStrike" dirty="0">
                          <a:effectLst/>
                        </a:rPr>
                        <a:t>3</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0.5714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298525">
                <a:tc>
                  <a:txBody>
                    <a:bodyPr/>
                    <a:lstStyle/>
                    <a:p>
                      <a:pPr algn="ctr" fontAlgn="b"/>
                      <a:r>
                        <a:rPr lang="en-US" altLang="zh-CN" sz="1000" u="none" strike="noStrike">
                          <a:effectLst/>
                        </a:rPr>
                        <a:t>0</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4</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2</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7</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8</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15.5086</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6</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9</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tc>
              </a:tr>
              <a:tr h="300788">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ctr"/>
                      <a:r>
                        <a:rPr lang="en-US" altLang="zh-CN" sz="1000" u="none" strike="noStrike" dirty="0">
                          <a:effectLst/>
                        </a:rPr>
                        <a:t>4.533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ctr" fontAlgn="b"/>
                      <a:r>
                        <a:rPr lang="en-US" altLang="zh-CN" sz="1000" u="none" strike="noStrike" dirty="0">
                          <a:effectLst/>
                        </a:rPr>
                        <a:t>10</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tc>
              </a:tr>
            </a:tbl>
          </a:graphicData>
        </a:graphic>
      </p:graphicFrame>
      <p:sp>
        <p:nvSpPr>
          <p:cNvPr id="4" name="文本框 3"/>
          <p:cNvSpPr txBox="1"/>
          <p:nvPr/>
        </p:nvSpPr>
        <p:spPr>
          <a:xfrm>
            <a:off x="35496" y="755413"/>
            <a:ext cx="4104456" cy="369332"/>
          </a:xfrm>
          <a:prstGeom prst="rect">
            <a:avLst/>
          </a:prstGeom>
          <a:noFill/>
        </p:spPr>
        <p:txBody>
          <a:bodyPr wrap="square" rtlCol="0">
            <a:spAutoFit/>
          </a:bodyPr>
          <a:lstStyle/>
          <a:p>
            <a:r>
              <a:rPr lang="zh-CN" altLang="en-US" b="1" dirty="0" smtClean="0">
                <a:solidFill>
                  <a:srgbClr val="FF0000"/>
                </a:solidFill>
              </a:rPr>
              <a:t>遗传算法找到的二元</a:t>
            </a:r>
            <a:r>
              <a:rPr lang="en-US" altLang="zh-CN" b="1" dirty="0" smtClean="0">
                <a:solidFill>
                  <a:srgbClr val="FF0000"/>
                </a:solidFill>
              </a:rPr>
              <a:t>-</a:t>
            </a:r>
            <a:r>
              <a:rPr lang="zh-CN" altLang="en-US" b="1" dirty="0" smtClean="0">
                <a:solidFill>
                  <a:srgbClr val="FF0000"/>
                </a:solidFill>
              </a:rPr>
              <a:t>三元对应关系</a:t>
            </a:r>
            <a:endParaRPr lang="zh-CN" altLang="en-US" b="1" dirty="0">
              <a:solidFill>
                <a:srgbClr val="FF0000"/>
              </a:solidFill>
            </a:endParaRPr>
          </a:p>
        </p:txBody>
      </p:sp>
      <p:pic>
        <p:nvPicPr>
          <p:cNvPr id="6" name="图片 5"/>
          <p:cNvPicPr>
            <a:picLocks noChangeAspect="1"/>
          </p:cNvPicPr>
          <p:nvPr/>
        </p:nvPicPr>
        <p:blipFill>
          <a:blip r:embed="rId3"/>
          <a:stretch>
            <a:fillRect/>
          </a:stretch>
        </p:blipFill>
        <p:spPr>
          <a:xfrm>
            <a:off x="2312383" y="1177224"/>
            <a:ext cx="4678485" cy="4359771"/>
          </a:xfrm>
          <a:prstGeom prst="rect">
            <a:avLst/>
          </a:prstGeom>
        </p:spPr>
      </p:pic>
      <p:sp>
        <p:nvSpPr>
          <p:cNvPr id="14" name="矩形 13"/>
          <p:cNvSpPr/>
          <p:nvPr/>
        </p:nvSpPr>
        <p:spPr>
          <a:xfrm>
            <a:off x="173646" y="4997970"/>
            <a:ext cx="8862850" cy="1656184"/>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3133" y="5087398"/>
            <a:ext cx="8836983" cy="1477328"/>
          </a:xfrm>
          <a:prstGeom prst="rect">
            <a:avLst/>
          </a:prstGeom>
          <a:noFill/>
        </p:spPr>
        <p:txBody>
          <a:bodyPr wrap="square" rtlCol="0">
            <a:spAutoFit/>
          </a:bodyPr>
          <a:lstStyle/>
          <a:p>
            <a:r>
              <a:rPr lang="zh-CN" altLang="en-US" b="1" dirty="0" smtClean="0">
                <a:solidFill>
                  <a:srgbClr val="FF0000"/>
                </a:solidFill>
              </a:rPr>
              <a:t>结论分析与思考：</a:t>
            </a:r>
            <a:endParaRPr lang="en-US" altLang="zh-CN" b="1" dirty="0" smtClean="0">
              <a:solidFill>
                <a:srgbClr val="FF0000"/>
              </a:solidFill>
            </a:endParaRPr>
          </a:p>
          <a:p>
            <a:pPr marL="342900" indent="-342900">
              <a:buAutoNum type="arabicParenBoth"/>
            </a:pPr>
            <a:r>
              <a:rPr lang="zh-CN" altLang="en-US" dirty="0" smtClean="0"/>
              <a:t>找到的二元系和三元系成分之间对应关系反应到相图中，还暂时无法看出是否有规律，</a:t>
            </a:r>
            <a:r>
              <a:rPr lang="zh-CN" altLang="en-US" dirty="0" smtClean="0">
                <a:solidFill>
                  <a:srgbClr val="FF0000"/>
                </a:solidFill>
              </a:rPr>
              <a:t>这可能与二元系样本的数量存在着较大联系</a:t>
            </a:r>
            <a:r>
              <a:rPr lang="zh-CN" altLang="en-US" dirty="0"/>
              <a:t>。</a:t>
            </a:r>
            <a:endParaRPr lang="en-US" altLang="zh-CN" dirty="0" smtClean="0"/>
          </a:p>
          <a:p>
            <a:r>
              <a:rPr lang="zh-CN" altLang="en-US" b="1" dirty="0" smtClean="0">
                <a:solidFill>
                  <a:srgbClr val="FF0000"/>
                </a:solidFill>
              </a:rPr>
              <a:t>下一步工作计划</a:t>
            </a:r>
            <a:r>
              <a:rPr lang="zh-CN" altLang="en-US" b="1" dirty="0" smtClean="0">
                <a:solidFill>
                  <a:srgbClr val="FF0000"/>
                </a:solidFill>
              </a:rPr>
              <a:t>：</a:t>
            </a:r>
            <a:r>
              <a:rPr lang="zh-CN" altLang="en-US" b="1" dirty="0" smtClean="0"/>
              <a:t>遗传算法寻优过程中，</a:t>
            </a:r>
            <a:r>
              <a:rPr lang="zh-CN" altLang="en-US" b="1" dirty="0" smtClean="0">
                <a:solidFill>
                  <a:srgbClr val="FF0000"/>
                </a:solidFill>
              </a:rPr>
              <a:t>对二元系的成分进行变异</a:t>
            </a:r>
            <a:r>
              <a:rPr lang="zh-CN" altLang="en-US" b="1" dirty="0" smtClean="0"/>
              <a:t>以扩</a:t>
            </a:r>
            <a:r>
              <a:rPr lang="zh-CN" altLang="en-US" b="1" dirty="0" smtClean="0"/>
              <a:t>大二元系的搜寻组合空间，从而保证找到的对应关系的质量和可</a:t>
            </a:r>
            <a:r>
              <a:rPr lang="zh-CN" altLang="en-US" b="1" dirty="0"/>
              <a:t>靠性</a:t>
            </a:r>
            <a:r>
              <a:rPr lang="zh-CN" altLang="en-US" b="1" dirty="0" smtClean="0"/>
              <a:t>。</a:t>
            </a:r>
            <a:endParaRPr lang="en-US" altLang="zh-CN" b="1" dirty="0" smtClean="0"/>
          </a:p>
        </p:txBody>
      </p:sp>
    </p:spTree>
    <p:extLst>
      <p:ext uri="{BB962C8B-B14F-4D97-AF65-F5344CB8AC3E}">
        <p14:creationId xmlns:p14="http://schemas.microsoft.com/office/powerpoint/2010/main" val="27516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1979" y="4932152"/>
            <a:ext cx="1163150" cy="1233152"/>
          </a:xfrm>
          <a:prstGeom prst="rect">
            <a:avLst/>
          </a:prstGeom>
          <a:solidFill>
            <a:srgbClr val="00B0F0"/>
          </a:solidFill>
        </p:spPr>
        <p:txBody>
          <a:bodyPr wrap="square" rtlCol="0">
            <a:spAutoFit/>
          </a:bodyPr>
          <a:lstStyle/>
          <a:p>
            <a:endParaRPr lang="zh-CN" altLang="en-US" dirty="0"/>
          </a:p>
        </p:txBody>
      </p:sp>
      <p:sp>
        <p:nvSpPr>
          <p:cNvPr id="2" name="标题 1"/>
          <p:cNvSpPr>
            <a:spLocks noGrp="1"/>
          </p:cNvSpPr>
          <p:nvPr>
            <p:ph type="title"/>
          </p:nvPr>
        </p:nvSpPr>
        <p:spPr>
          <a:xfrm>
            <a:off x="827584" y="10942"/>
            <a:ext cx="8229600" cy="796950"/>
          </a:xfrm>
        </p:spPr>
        <p:txBody>
          <a:bodyPr>
            <a:normAutofit fontScale="90000"/>
          </a:bodyPr>
          <a:lstStyle/>
          <a:p>
            <a:r>
              <a:rPr lang="zh-CN" altLang="en-US" sz="2400" dirty="0">
                <a:solidFill>
                  <a:srgbClr val="FF0000"/>
                </a:solidFill>
              </a:rPr>
              <a:t>基于遗传算法的关联关系挖</a:t>
            </a:r>
            <a:r>
              <a:rPr lang="zh-CN" altLang="en-US" sz="2400" dirty="0" smtClean="0">
                <a:solidFill>
                  <a:srgbClr val="FF0000"/>
                </a:solidFill>
              </a:rPr>
              <a:t>掘</a:t>
            </a:r>
            <a:r>
              <a:rPr lang="en-US" altLang="zh-CN" sz="2400" dirty="0" smtClean="0">
                <a:solidFill>
                  <a:srgbClr val="FF0000"/>
                </a:solidFill>
              </a:rPr>
              <a:t>——</a:t>
            </a:r>
            <a:br>
              <a:rPr lang="en-US" altLang="zh-CN" sz="2400" dirty="0" smtClean="0">
                <a:solidFill>
                  <a:srgbClr val="FF0000"/>
                </a:solidFill>
              </a:rPr>
            </a:br>
            <a:r>
              <a:rPr lang="zh-CN" altLang="en-US" sz="2400" dirty="0">
                <a:solidFill>
                  <a:srgbClr val="FF0000"/>
                </a:solidFill>
              </a:rPr>
              <a:t>二</a:t>
            </a:r>
            <a:r>
              <a:rPr lang="zh-CN" altLang="en-US" sz="2400" dirty="0" smtClean="0">
                <a:solidFill>
                  <a:srgbClr val="FF0000"/>
                </a:solidFill>
              </a:rPr>
              <a:t>元</a:t>
            </a:r>
            <a:r>
              <a:rPr lang="zh-CN" altLang="en-US" sz="2400" dirty="0">
                <a:solidFill>
                  <a:srgbClr val="FF0000"/>
                </a:solidFill>
              </a:rPr>
              <a:t>预</a:t>
            </a:r>
            <a:r>
              <a:rPr lang="zh-CN" altLang="en-US" sz="2400" dirty="0" smtClean="0">
                <a:solidFill>
                  <a:srgbClr val="FF0000"/>
                </a:solidFill>
              </a:rPr>
              <a:t>测三元形成焓</a:t>
            </a:r>
            <a:endParaRPr lang="zh-CN" altLang="en-US" sz="2200" dirty="0"/>
          </a:p>
        </p:txBody>
      </p:sp>
      <p:graphicFrame>
        <p:nvGraphicFramePr>
          <p:cNvPr id="8" name="表格 7"/>
          <p:cNvGraphicFramePr>
            <a:graphicFrameLocks noGrp="1"/>
          </p:cNvGraphicFramePr>
          <p:nvPr>
            <p:extLst>
              <p:ext uri="{D42A27DB-BD31-4B8C-83A1-F6EECF244321}">
                <p14:modId xmlns:p14="http://schemas.microsoft.com/office/powerpoint/2010/main" val="3502687971"/>
              </p:ext>
            </p:extLst>
          </p:nvPr>
        </p:nvGraphicFramePr>
        <p:xfrm>
          <a:off x="2097619" y="961408"/>
          <a:ext cx="6936315" cy="3661190"/>
        </p:xfrm>
        <a:graphic>
          <a:graphicData uri="http://schemas.openxmlformats.org/drawingml/2006/table">
            <a:tbl>
              <a:tblPr>
                <a:tableStyleId>{21E4AEA4-8DFA-4A89-87EB-49C32662AFE0}</a:tableStyleId>
              </a:tblPr>
              <a:tblGrid>
                <a:gridCol w="489075"/>
                <a:gridCol w="489075"/>
                <a:gridCol w="489075"/>
                <a:gridCol w="598941"/>
                <a:gridCol w="486728"/>
                <a:gridCol w="385538"/>
                <a:gridCol w="508821"/>
                <a:gridCol w="508821"/>
                <a:gridCol w="436133"/>
                <a:gridCol w="726888"/>
                <a:gridCol w="436133"/>
                <a:gridCol w="436133"/>
                <a:gridCol w="436133"/>
                <a:gridCol w="508821"/>
              </a:tblGrid>
              <a:tr h="298525">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J/mol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CoAl_index</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Al</a:t>
                      </a:r>
                      <a:endParaRPr lang="en-US" sz="1000" b="0" i="0" u="none" strike="noStrike">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Ni</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Al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Co</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J/mol</a:t>
                      </a:r>
                      <a:endParaRPr lang="en-US" sz="1000" b="0" i="0" u="none" strike="noStrike" dirty="0">
                        <a:solidFill>
                          <a:srgbClr val="000000"/>
                        </a:solidFill>
                        <a:effectLst/>
                        <a:latin typeface="Arial" panose="020B0604020202020204" pitchFamily="34" charset="0"/>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-32794.000 </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0.1</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-16926.8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r" fontAlgn="ctr"/>
                      <a:r>
                        <a:rPr lang="en-US" altLang="zh-CN" sz="1000" u="none" strike="noStrike">
                          <a:effectLst/>
                        </a:rPr>
                        <a:t>0.4286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0.5714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-558.2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-9024.56</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-15965.87484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-28322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dirty="0">
                          <a:effectLst/>
                        </a:rPr>
                        <a:t>0.75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-687.516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-31040.7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5</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-26143.8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4.533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6</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0.25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-18113.2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-34129.4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25">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-420.067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5</a:t>
                      </a:r>
                      <a:endParaRPr lang="en-US" altLang="zh-CN" sz="1000" b="1" i="0" u="none" strike="noStrike" dirty="0">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dirty="0">
                          <a:effectLst/>
                        </a:rPr>
                        <a:t>0.7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dirty="0">
                          <a:effectLst/>
                        </a:rPr>
                        <a:t>0.3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-20444.9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-38120</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0.3</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-28492.7</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15.5086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-25007.9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-40921.15156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-20794.2</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-599.617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7</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-8332.66</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-15965.87484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0.8</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0.1</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-15079.4</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ctr" fontAlgn="ctr"/>
                      <a:r>
                        <a:rPr lang="en-US" altLang="zh-CN" sz="1000" u="none" strike="noStrike">
                          <a:effectLst/>
                        </a:rPr>
                        <a:t>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15.5086</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4</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-25007.9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0.25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-34438.41269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0.25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a:effectLst/>
                        </a:rPr>
                        <a:t>-31970.5</a:t>
                      </a:r>
                      <a:endParaRPr lang="en-US" altLang="zh-CN" sz="1000" b="0" i="0" u="none" strike="noStrike">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788">
                <a:tc>
                  <a:txBody>
                    <a:bodyPr/>
                    <a:lstStyle/>
                    <a:p>
                      <a:pPr algn="r" fontAlgn="ctr"/>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0.8889</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dirty="0">
                          <a:effectLst/>
                        </a:rPr>
                        <a:t>4.533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a:effectLst/>
                        </a:rPr>
                        <a:t>1</a:t>
                      </a:r>
                      <a:endParaRPr lang="en-US" altLang="zh-CN" sz="1000" b="1" i="0" u="none" strike="noStrike">
                        <a:solidFill>
                          <a:srgbClr val="FF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0.1111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0.8889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-9975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000" u="none" strike="noStrike">
                          <a:effectLst/>
                        </a:rPr>
                        <a:t>0.6667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000" u="none" strike="noStrike">
                          <a:effectLst/>
                        </a:rPr>
                        <a:t>0.3333</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000" u="none" strike="noStrike" dirty="0">
                          <a:effectLst/>
                        </a:rPr>
                        <a:t>-38120</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6119" marR="6119" marT="61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0.25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CN" sz="1000" u="none" strike="noStrike" dirty="0">
                          <a:effectLst/>
                        </a:rPr>
                        <a:t>-27073.5</a:t>
                      </a:r>
                      <a:endParaRPr lang="en-US" altLang="zh-CN" sz="1000" b="0" i="0" u="none" strike="noStrike" dirty="0">
                        <a:solidFill>
                          <a:srgbClr val="006100"/>
                        </a:solidFill>
                        <a:effectLst/>
                        <a:latin typeface="宋体" panose="02010600030101010101" pitchFamily="2" charset="-122"/>
                        <a:ea typeface="宋体" panose="02010600030101010101" pitchFamily="2" charset="-122"/>
                      </a:endParaRPr>
                    </a:p>
                  </a:txBody>
                  <a:tcPr marL="6119" marR="6119" marT="6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a:xfrm>
            <a:off x="84161" y="1821828"/>
            <a:ext cx="1964902" cy="2800767"/>
          </a:xfrm>
          <a:prstGeom prst="rect">
            <a:avLst/>
          </a:prstGeom>
          <a:noFill/>
          <a:ln w="19050">
            <a:solidFill>
              <a:srgbClr val="00B0F0"/>
            </a:solidFill>
          </a:ln>
        </p:spPr>
        <p:txBody>
          <a:bodyPr wrap="square" rtlCol="0">
            <a:spAutoFit/>
          </a:bodyPr>
          <a:lstStyle/>
          <a:p>
            <a:r>
              <a:rPr lang="zh-CN" altLang="en-US" sz="1600" b="1" dirty="0" smtClean="0">
                <a:solidFill>
                  <a:srgbClr val="FF0000"/>
                </a:solidFill>
              </a:rPr>
              <a:t>数据来源：</a:t>
            </a:r>
            <a:r>
              <a:rPr lang="zh-CN" altLang="en-US" sz="1600" dirty="0" smtClean="0"/>
              <a:t>通过</a:t>
            </a:r>
            <a:r>
              <a:rPr lang="zh-CN" altLang="en-US" sz="1600" dirty="0" smtClean="0">
                <a:solidFill>
                  <a:srgbClr val="FF0000"/>
                </a:solidFill>
              </a:rPr>
              <a:t>遗传算法</a:t>
            </a:r>
            <a:r>
              <a:rPr lang="zh-CN" altLang="en-US" sz="1600" dirty="0" smtClean="0"/>
              <a:t>找到二元系和三元系对应关系构造的样本数据。</a:t>
            </a:r>
            <a:endParaRPr lang="en-US" altLang="zh-CN" sz="1600" dirty="0" smtClean="0"/>
          </a:p>
          <a:p>
            <a:r>
              <a:rPr lang="zh-CN" altLang="en-US" sz="1600" b="1" dirty="0" smtClean="0">
                <a:solidFill>
                  <a:srgbClr val="FF0000"/>
                </a:solidFill>
              </a:rPr>
              <a:t>数据描述：</a:t>
            </a:r>
            <a:endParaRPr lang="en-US" altLang="zh-CN" sz="1600" b="1" dirty="0" smtClean="0">
              <a:solidFill>
                <a:srgbClr val="FF0000"/>
              </a:solidFill>
            </a:endParaRPr>
          </a:p>
          <a:p>
            <a:r>
              <a:rPr lang="zh-CN" altLang="en-US" sz="1600" dirty="0" smtClean="0"/>
              <a:t>（</a:t>
            </a:r>
            <a:r>
              <a:rPr lang="en-US" altLang="zh-CN" sz="1600" dirty="0" smtClean="0"/>
              <a:t>1</a:t>
            </a:r>
            <a:r>
              <a:rPr lang="zh-CN" altLang="en-US" sz="1600" dirty="0" smtClean="0"/>
              <a:t>）</a:t>
            </a:r>
            <a:r>
              <a:rPr lang="zh-CN" altLang="en-US" sz="1600" dirty="0" smtClean="0">
                <a:solidFill>
                  <a:srgbClr val="FF0000"/>
                </a:solidFill>
              </a:rPr>
              <a:t>条件属性：</a:t>
            </a:r>
            <a:r>
              <a:rPr lang="en-US" altLang="zh-CN" sz="1600" dirty="0" smtClean="0"/>
              <a:t>12</a:t>
            </a:r>
            <a:r>
              <a:rPr lang="zh-CN" altLang="en-US" sz="1600" dirty="0" smtClean="0"/>
              <a:t>个</a:t>
            </a:r>
            <a:endParaRPr lang="en-US" altLang="zh-CN" sz="1600" dirty="0" smtClean="0"/>
          </a:p>
          <a:p>
            <a:r>
              <a:rPr lang="zh-CN" altLang="en-US" sz="1600" dirty="0" smtClean="0"/>
              <a:t>（</a:t>
            </a:r>
            <a:r>
              <a:rPr lang="en-US" altLang="zh-CN" sz="1600" dirty="0" smtClean="0"/>
              <a:t>2</a:t>
            </a:r>
            <a:r>
              <a:rPr lang="zh-CN" altLang="en-US" sz="1600" dirty="0" smtClean="0"/>
              <a:t>）</a:t>
            </a:r>
            <a:r>
              <a:rPr lang="zh-CN" altLang="en-US" sz="1600" dirty="0" smtClean="0">
                <a:solidFill>
                  <a:srgbClr val="FF0000"/>
                </a:solidFill>
              </a:rPr>
              <a:t>决策属性：</a:t>
            </a:r>
            <a:r>
              <a:rPr lang="en-US" altLang="zh-CN" sz="1600" dirty="0" smtClean="0"/>
              <a:t>1</a:t>
            </a:r>
            <a:r>
              <a:rPr lang="zh-CN" altLang="en-US" sz="1600" dirty="0" smtClean="0"/>
              <a:t>个（三元系形成焓）</a:t>
            </a:r>
            <a:endParaRPr lang="en-US" altLang="zh-CN" sz="1600" dirty="0" smtClean="0"/>
          </a:p>
          <a:p>
            <a:r>
              <a:rPr lang="zh-CN" altLang="en-US" sz="1600" dirty="0" smtClean="0"/>
              <a:t>（</a:t>
            </a:r>
            <a:r>
              <a:rPr lang="en-US" altLang="zh-CN" sz="1600" dirty="0" smtClean="0"/>
              <a:t>3</a:t>
            </a:r>
            <a:r>
              <a:rPr lang="zh-CN" altLang="en-US" sz="1600" dirty="0" smtClean="0"/>
              <a:t>）</a:t>
            </a:r>
            <a:r>
              <a:rPr lang="zh-CN" altLang="en-US" sz="1600" dirty="0" smtClean="0">
                <a:solidFill>
                  <a:srgbClr val="FF0000"/>
                </a:solidFill>
              </a:rPr>
              <a:t>样本数量：</a:t>
            </a:r>
            <a:r>
              <a:rPr lang="en-US" altLang="zh-CN" sz="1600" dirty="0" smtClean="0"/>
              <a:t>11</a:t>
            </a:r>
            <a:r>
              <a:rPr lang="zh-CN" altLang="en-US" sz="1600" dirty="0" smtClean="0"/>
              <a:t>条</a:t>
            </a:r>
            <a:endParaRPr lang="zh-CN" altLang="en-US" sz="1600" dirty="0"/>
          </a:p>
        </p:txBody>
      </p:sp>
      <p:sp>
        <p:nvSpPr>
          <p:cNvPr id="10" name="左箭头 9"/>
          <p:cNvSpPr/>
          <p:nvPr/>
        </p:nvSpPr>
        <p:spPr>
          <a:xfrm rot="19588004">
            <a:off x="1221371" y="4816671"/>
            <a:ext cx="826269" cy="410375"/>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079668" y="1091965"/>
            <a:ext cx="920839" cy="464827"/>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374598" y="5421122"/>
            <a:ext cx="750286" cy="46222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2621138" y="4733443"/>
            <a:ext cx="2756832" cy="2063697"/>
          </a:xfrm>
          <a:prstGeom prst="rect">
            <a:avLst/>
          </a:prstGeom>
        </p:spPr>
      </p:pic>
      <p:pic>
        <p:nvPicPr>
          <p:cNvPr id="19" name="图片 18"/>
          <p:cNvPicPr>
            <a:picLocks noChangeAspect="1"/>
          </p:cNvPicPr>
          <p:nvPr/>
        </p:nvPicPr>
        <p:blipFill>
          <a:blip r:embed="rId4"/>
          <a:stretch>
            <a:fillRect/>
          </a:stretch>
        </p:blipFill>
        <p:spPr>
          <a:xfrm>
            <a:off x="5449226" y="4715363"/>
            <a:ext cx="3564740" cy="2142637"/>
          </a:xfrm>
          <a:prstGeom prst="rect">
            <a:avLst/>
          </a:prstGeom>
        </p:spPr>
      </p:pic>
      <p:sp>
        <p:nvSpPr>
          <p:cNvPr id="20" name="文本框 19"/>
          <p:cNvSpPr txBox="1"/>
          <p:nvPr/>
        </p:nvSpPr>
        <p:spPr>
          <a:xfrm>
            <a:off x="2076881" y="4845386"/>
            <a:ext cx="461665" cy="1800200"/>
          </a:xfrm>
          <a:prstGeom prst="rect">
            <a:avLst/>
          </a:prstGeom>
          <a:solidFill>
            <a:srgbClr val="33A8C7"/>
          </a:solidFill>
        </p:spPr>
        <p:txBody>
          <a:bodyPr vert="eaVert" wrap="square" rtlCol="0">
            <a:spAutoFit/>
          </a:bodyPr>
          <a:lstStyle/>
          <a:p>
            <a:pPr algn="ctr"/>
            <a:r>
              <a:rPr lang="zh-CN" altLang="en-US" dirty="0" smtClean="0"/>
              <a:t>模型预测结果</a:t>
            </a:r>
            <a:endParaRPr lang="zh-CN" altLang="en-US" dirty="0"/>
          </a:p>
        </p:txBody>
      </p:sp>
      <p:pic>
        <p:nvPicPr>
          <p:cNvPr id="21" name="图片 20"/>
          <p:cNvPicPr>
            <a:picLocks noChangeAspect="1"/>
          </p:cNvPicPr>
          <p:nvPr/>
        </p:nvPicPr>
        <p:blipFill>
          <a:blip r:embed="rId5"/>
          <a:stretch>
            <a:fillRect/>
          </a:stretch>
        </p:blipFill>
        <p:spPr>
          <a:xfrm>
            <a:off x="156875" y="5249864"/>
            <a:ext cx="1039484" cy="771424"/>
          </a:xfrm>
          <a:prstGeom prst="rect">
            <a:avLst/>
          </a:prstGeom>
        </p:spPr>
      </p:pic>
      <p:sp>
        <p:nvSpPr>
          <p:cNvPr id="23" name="文本框 22"/>
          <p:cNvSpPr txBox="1"/>
          <p:nvPr/>
        </p:nvSpPr>
        <p:spPr>
          <a:xfrm>
            <a:off x="520892" y="807892"/>
            <a:ext cx="461665" cy="1035532"/>
          </a:xfrm>
          <a:prstGeom prst="rect">
            <a:avLst/>
          </a:prstGeom>
          <a:solidFill>
            <a:srgbClr val="00B0F0"/>
          </a:solidFill>
        </p:spPr>
        <p:txBody>
          <a:bodyPr vert="eaVert" wrap="square" rtlCol="0">
            <a:spAutoFit/>
          </a:bodyPr>
          <a:lstStyle/>
          <a:p>
            <a:r>
              <a:rPr lang="zh-CN" altLang="en-US" dirty="0" smtClean="0"/>
              <a:t>样本构造</a:t>
            </a:r>
            <a:endParaRPr lang="zh-CN" altLang="en-US" dirty="0"/>
          </a:p>
        </p:txBody>
      </p:sp>
      <p:sp>
        <p:nvSpPr>
          <p:cNvPr id="24" name="文本框 23"/>
          <p:cNvSpPr txBox="1"/>
          <p:nvPr/>
        </p:nvSpPr>
        <p:spPr>
          <a:xfrm>
            <a:off x="-232089" y="4932151"/>
            <a:ext cx="1505962" cy="369332"/>
          </a:xfrm>
          <a:prstGeom prst="rect">
            <a:avLst/>
          </a:prstGeom>
          <a:noFill/>
        </p:spPr>
        <p:txBody>
          <a:bodyPr wrap="square" rtlCol="0">
            <a:spAutoFit/>
          </a:bodyPr>
          <a:lstStyle/>
          <a:p>
            <a:r>
              <a:rPr lang="en-US" altLang="zh-CN" dirty="0" smtClean="0"/>
              <a:t>         SVR</a:t>
            </a:r>
            <a:r>
              <a:rPr lang="zh-CN" altLang="en-US" dirty="0" smtClean="0"/>
              <a:t>模型</a:t>
            </a:r>
            <a:endParaRPr lang="zh-CN" altLang="en-US" dirty="0"/>
          </a:p>
        </p:txBody>
      </p:sp>
      <p:sp>
        <p:nvSpPr>
          <p:cNvPr id="26" name="圆角矩形 25"/>
          <p:cNvSpPr/>
          <p:nvPr/>
        </p:nvSpPr>
        <p:spPr>
          <a:xfrm>
            <a:off x="2000507" y="2243127"/>
            <a:ext cx="4896545" cy="267955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结</a:t>
            </a:r>
            <a:r>
              <a:rPr lang="zh-CN" altLang="en-US" b="1" dirty="0" smtClean="0">
                <a:solidFill>
                  <a:srgbClr val="FF0000"/>
                </a:solidFill>
              </a:rPr>
              <a:t>果分析：</a:t>
            </a:r>
            <a:endParaRPr lang="en-US" altLang="zh-CN" b="1" dirty="0" smtClean="0">
              <a:solidFill>
                <a:srgbClr val="FF0000"/>
              </a:solidFill>
            </a:endParaRPr>
          </a:p>
          <a:p>
            <a:r>
              <a:rPr lang="zh-CN" altLang="en-US" dirty="0" smtClean="0">
                <a:solidFill>
                  <a:schemeClr val="tx1"/>
                </a:solidFill>
              </a:rPr>
              <a:t>（</a:t>
            </a:r>
            <a:r>
              <a:rPr lang="en-US" altLang="zh-CN" dirty="0" smtClean="0">
                <a:solidFill>
                  <a:schemeClr val="tx1"/>
                </a:solidFill>
              </a:rPr>
              <a:t>1</a:t>
            </a:r>
            <a:r>
              <a:rPr lang="zh-CN" altLang="en-US" dirty="0" smtClean="0">
                <a:solidFill>
                  <a:schemeClr val="tx1"/>
                </a:solidFill>
              </a:rPr>
              <a:t>）由遗传算法找到二元系和三元系的形成焓对应关系，并通过这种对应关系外推三元系形成焓的预测精度不是很理想。</a:t>
            </a:r>
            <a:endParaRPr lang="en-US" altLang="zh-CN" dirty="0">
              <a:solidFill>
                <a:schemeClr val="tx1"/>
              </a:solidFill>
            </a:endParaRPr>
          </a:p>
          <a:p>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）将找到的对应关系反映到热力学相图中，对应关系的规律不明显。</a:t>
            </a:r>
            <a:endParaRPr lang="en-US" altLang="zh-CN" dirty="0" smtClean="0">
              <a:solidFill>
                <a:schemeClr val="tx1"/>
              </a:solidFill>
            </a:endParaRPr>
          </a:p>
          <a:p>
            <a:r>
              <a:rPr lang="zh-CN" altLang="en-US" b="1" dirty="0">
                <a:solidFill>
                  <a:srgbClr val="FF0000"/>
                </a:solidFill>
              </a:rPr>
              <a:t>展</a:t>
            </a:r>
            <a:r>
              <a:rPr lang="zh-CN" altLang="en-US" b="1" dirty="0" smtClean="0">
                <a:solidFill>
                  <a:srgbClr val="FF0000"/>
                </a:solidFill>
              </a:rPr>
              <a:t>望：</a:t>
            </a:r>
            <a:r>
              <a:rPr lang="zh-CN" altLang="en-US" b="1" dirty="0" smtClean="0">
                <a:solidFill>
                  <a:schemeClr val="tx1"/>
                </a:solidFill>
              </a:rPr>
              <a:t>将来通</a:t>
            </a:r>
            <a:r>
              <a:rPr lang="zh-CN" altLang="en-US" b="1" dirty="0" smtClean="0">
                <a:solidFill>
                  <a:schemeClr val="tx1"/>
                </a:solidFill>
              </a:rPr>
              <a:t>过</a:t>
            </a:r>
            <a:r>
              <a:rPr lang="zh-CN" altLang="en-US" b="1" dirty="0" smtClean="0">
                <a:solidFill>
                  <a:srgbClr val="FF0000"/>
                </a:solidFill>
              </a:rPr>
              <a:t>对二元系成分进行变异操作</a:t>
            </a:r>
            <a:r>
              <a:rPr lang="zh-CN" altLang="en-US" b="1" dirty="0" smtClean="0">
                <a:solidFill>
                  <a:schemeClr val="tx1"/>
                </a:solidFill>
              </a:rPr>
              <a:t>从而扩</a:t>
            </a:r>
            <a:r>
              <a:rPr lang="zh-CN" altLang="en-US" b="1" dirty="0" smtClean="0">
                <a:solidFill>
                  <a:schemeClr val="tx1"/>
                </a:solidFill>
              </a:rPr>
              <a:t>大二元系的搜索组合空间，从而提高找</a:t>
            </a:r>
            <a:r>
              <a:rPr lang="zh-CN" altLang="en-US" b="1" dirty="0" smtClean="0">
                <a:solidFill>
                  <a:schemeClr val="tx1"/>
                </a:solidFill>
              </a:rPr>
              <a:t>到对</a:t>
            </a:r>
            <a:r>
              <a:rPr lang="zh-CN" altLang="en-US" b="1" dirty="0" smtClean="0">
                <a:solidFill>
                  <a:schemeClr val="tx1"/>
                </a:solidFill>
              </a:rPr>
              <a:t>应关系的质量和可靠性。</a:t>
            </a:r>
            <a:endParaRPr lang="zh-CN" altLang="en-US" b="1" dirty="0">
              <a:solidFill>
                <a:schemeClr val="tx1"/>
              </a:solidFill>
            </a:endParaRPr>
          </a:p>
        </p:txBody>
      </p:sp>
    </p:spTree>
    <p:extLst>
      <p:ext uri="{BB962C8B-B14F-4D97-AF65-F5344CB8AC3E}">
        <p14:creationId xmlns:p14="http://schemas.microsoft.com/office/powerpoint/2010/main" val="44789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75749798"/>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2896906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79049" y="4410341"/>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3412524573"/>
              </p:ext>
            </p:extLst>
          </p:nvPr>
        </p:nvGraphicFramePr>
        <p:xfrm>
          <a:off x="179512" y="4365104"/>
          <a:ext cx="8496944" cy="2541975"/>
        </p:xfrm>
        <a:graphic>
          <a:graphicData uri="http://schemas.openxmlformats.org/drawingml/2006/table">
            <a:tbl>
              <a:tblPr firstRow="1" bandRow="1">
                <a:tableStyleId>{F5AB1C69-6EDB-4FF4-983F-18BD219EF322}</a:tableStyleId>
              </a:tblPr>
              <a:tblGrid>
                <a:gridCol w="1728192">
                  <a:extLst>
                    <a:ext uri="{9D8B030D-6E8A-4147-A177-3AD203B41FA5}">
                      <a16:colId xmlns="" xmlns:a16="http://schemas.microsoft.com/office/drawing/2014/main" val="20000"/>
                    </a:ext>
                  </a:extLst>
                </a:gridCol>
                <a:gridCol w="2304256">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152410">
                <a:tc>
                  <a:txBody>
                    <a:bodyPr/>
                    <a:lstStyle/>
                    <a:p>
                      <a:r>
                        <a:rPr lang="zh-CN" altLang="en-US" dirty="0"/>
                        <a:t>硬件名称</a:t>
                      </a:r>
                    </a:p>
                  </a:txBody>
                  <a:tcPr anchor="ctr"/>
                </a:tc>
                <a:tc>
                  <a:txBody>
                    <a:bodyPr/>
                    <a:lstStyle/>
                    <a:p>
                      <a:r>
                        <a:rPr lang="zh-CN" altLang="en-US" dirty="0"/>
                        <a:t>基本需求</a:t>
                      </a:r>
                    </a:p>
                  </a:txBody>
                  <a:tcPr anchor="ctr"/>
                </a:tc>
                <a:tc>
                  <a:txBody>
                    <a:bodyPr/>
                    <a:lstStyle/>
                    <a:p>
                      <a:r>
                        <a:rPr lang="zh-CN" altLang="en-US" dirty="0"/>
                        <a:t>建议与基本描述</a:t>
                      </a:r>
                    </a:p>
                  </a:txBody>
                  <a:tcPr anchor="ctr"/>
                </a:tc>
                <a:extLst>
                  <a:ext uri="{0D108BD9-81ED-4DB2-BD59-A6C34878D82A}">
                    <a16:rowId xmlns="" xmlns:a16="http://schemas.microsoft.com/office/drawing/2014/main" val="10000"/>
                  </a:ext>
                </a:extLst>
              </a:tr>
              <a:tr h="570344">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 xmlns:a16="http://schemas.microsoft.com/office/drawing/2014/main" val="10001"/>
                  </a:ext>
                </a:extLst>
              </a:tr>
              <a:tr h="313897">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 xmlns:a16="http://schemas.microsoft.com/office/drawing/2014/main" val="10002"/>
                  </a:ext>
                </a:extLst>
              </a:tr>
              <a:tr h="350283">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 xmlns:a16="http://schemas.microsoft.com/office/drawing/2014/main" val="10003"/>
                  </a:ext>
                </a:extLst>
              </a:tr>
              <a:tr h="313897">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 xmlns:a16="http://schemas.microsoft.com/office/drawing/2014/main" val="10004"/>
                  </a:ext>
                </a:extLst>
              </a:tr>
              <a:tr h="313897">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 xmlns:a16="http://schemas.microsoft.com/office/drawing/2014/main" val="10005"/>
                  </a:ext>
                </a:extLst>
              </a:tr>
              <a:tr h="313897">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 xmlns:a16="http://schemas.microsoft.com/office/drawing/2014/main" val="10006"/>
                  </a:ext>
                </a:extLst>
              </a:tr>
            </a:tbl>
          </a:graphicData>
        </a:graphic>
      </p:graphicFrame>
      <p:sp>
        <p:nvSpPr>
          <p:cNvPr id="6" name="TextBox 5"/>
          <p:cNvSpPr txBox="1"/>
          <p:nvPr/>
        </p:nvSpPr>
        <p:spPr>
          <a:xfrm>
            <a:off x="154798" y="3738735"/>
            <a:ext cx="2028581" cy="430887"/>
          </a:xfrm>
          <a:prstGeom prst="rect">
            <a:avLst/>
          </a:prstGeom>
          <a:noFill/>
        </p:spPr>
        <p:txBody>
          <a:bodyPr wrap="square" rtlCol="0">
            <a:spAutoFit/>
          </a:bodyPr>
          <a:lstStyle/>
          <a:p>
            <a:r>
              <a:rPr lang="zh-CN" altLang="en-US" sz="2200" b="1" dirty="0" smtClean="0"/>
              <a:t>二、运</a:t>
            </a:r>
            <a:r>
              <a:rPr lang="zh-CN" altLang="en-US" sz="2200" b="1" dirty="0"/>
              <a:t>行环境</a:t>
            </a:r>
          </a:p>
        </p:txBody>
      </p:sp>
      <p:sp>
        <p:nvSpPr>
          <p:cNvPr id="9" name="TextBox 8"/>
          <p:cNvSpPr txBox="1"/>
          <p:nvPr/>
        </p:nvSpPr>
        <p:spPr>
          <a:xfrm>
            <a:off x="154798" y="822209"/>
            <a:ext cx="1968930" cy="430887"/>
          </a:xfrm>
          <a:prstGeom prst="rect">
            <a:avLst/>
          </a:prstGeom>
          <a:noFill/>
        </p:spPr>
        <p:txBody>
          <a:bodyPr wrap="square" rtlCol="0">
            <a:spAutoFit/>
          </a:bodyPr>
          <a:lstStyle/>
          <a:p>
            <a:r>
              <a:rPr lang="zh-CN" altLang="en-US" sz="2200" b="1" dirty="0" smtClean="0"/>
              <a:t>一、开</a:t>
            </a:r>
            <a:r>
              <a:rPr lang="zh-CN" altLang="en-US" sz="2200" b="1" dirty="0"/>
              <a:t>发环境</a:t>
            </a:r>
          </a:p>
        </p:txBody>
      </p:sp>
      <p:graphicFrame>
        <p:nvGraphicFramePr>
          <p:cNvPr id="10" name="表格 9"/>
          <p:cNvGraphicFramePr>
            <a:graphicFrameLocks noGrp="1"/>
          </p:cNvGraphicFramePr>
          <p:nvPr>
            <p:extLst>
              <p:ext uri="{D42A27DB-BD31-4B8C-83A1-F6EECF244321}">
                <p14:modId xmlns:p14="http://schemas.microsoft.com/office/powerpoint/2010/main" val="2375828993"/>
              </p:ext>
            </p:extLst>
          </p:nvPr>
        </p:nvGraphicFramePr>
        <p:xfrm>
          <a:off x="154798" y="737984"/>
          <a:ext cx="8496944" cy="3627120"/>
        </p:xfrm>
        <a:graphic>
          <a:graphicData uri="http://schemas.openxmlformats.org/drawingml/2006/table">
            <a:tbl>
              <a:tblPr firstRow="1" bandRow="1">
                <a:tableStyleId>{7DF18680-E054-41AD-8BC1-D1AEF772440D}</a:tableStyleId>
              </a:tblPr>
              <a:tblGrid>
                <a:gridCol w="223224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4464496">
                  <a:extLst>
                    <a:ext uri="{9D8B030D-6E8A-4147-A177-3AD203B41FA5}">
                      <a16:colId xmlns="" xmlns:a16="http://schemas.microsoft.com/office/drawing/2014/main" val="20002"/>
                    </a:ext>
                  </a:extLst>
                </a:gridCol>
              </a:tblGrid>
              <a:tr h="334868">
                <a:tc>
                  <a:txBody>
                    <a:bodyPr/>
                    <a:lstStyle/>
                    <a:p>
                      <a:r>
                        <a:rPr lang="zh-CN" altLang="en-US" dirty="0"/>
                        <a:t>软件</a:t>
                      </a:r>
                      <a:r>
                        <a:rPr lang="en-US" altLang="zh-CN" dirty="0" smtClean="0"/>
                        <a:t>/</a:t>
                      </a:r>
                      <a:r>
                        <a:rPr lang="zh-CN" altLang="en-US" dirty="0" smtClean="0"/>
                        <a:t>开发工具</a:t>
                      </a:r>
                      <a:r>
                        <a:rPr lang="en-US" altLang="zh-CN" dirty="0" smtClean="0"/>
                        <a:t>/</a:t>
                      </a:r>
                      <a:r>
                        <a:rPr lang="zh-CN" altLang="en-US" dirty="0" smtClean="0"/>
                        <a:t>框架</a:t>
                      </a:r>
                      <a:endParaRPr lang="zh-CN" altLang="en-US" dirty="0"/>
                    </a:p>
                  </a:txBody>
                  <a:tcPr/>
                </a:tc>
                <a:tc>
                  <a:txBody>
                    <a:bodyPr/>
                    <a:lstStyle/>
                    <a:p>
                      <a:r>
                        <a:rPr lang="zh-CN" altLang="en-US" dirty="0"/>
                        <a:t>版本</a:t>
                      </a:r>
                    </a:p>
                  </a:txBody>
                  <a:tcPr/>
                </a:tc>
                <a:tc>
                  <a:txBody>
                    <a:bodyPr/>
                    <a:lstStyle/>
                    <a:p>
                      <a:r>
                        <a:rPr lang="zh-CN" altLang="en-US" dirty="0"/>
                        <a:t>描述</a:t>
                      </a:r>
                    </a:p>
                  </a:txBody>
                  <a:tcPr/>
                </a:tc>
                <a:extLst>
                  <a:ext uri="{0D108BD9-81ED-4DB2-BD59-A6C34878D82A}">
                    <a16:rowId xmlns="" xmlns:a16="http://schemas.microsoft.com/office/drawing/2014/main" val="10000"/>
                  </a:ext>
                </a:extLst>
              </a:tr>
              <a:tr h="290346">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 xmlns:a16="http://schemas.microsoft.com/office/drawing/2014/main" val="10001"/>
                  </a:ext>
                </a:extLst>
              </a:tr>
              <a:tr h="290346">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 xmlns:a16="http://schemas.microsoft.com/office/drawing/2014/main" val="10002"/>
                  </a:ext>
                </a:extLst>
              </a:tr>
              <a:tr h="290346">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a:t>
                      </a:r>
                      <a:r>
                        <a:rPr lang="en-US" altLang="zh-CN" sz="1400" baseline="0" dirty="0" smtClean="0"/>
                        <a:t>2.7</a:t>
                      </a:r>
                      <a:endParaRPr lang="zh-CN" altLang="en-US" sz="1400" dirty="0"/>
                    </a:p>
                  </a:txBody>
                  <a:tcPr/>
                </a:tc>
                <a:tc>
                  <a:txBody>
                    <a:bodyPr/>
                    <a:lstStyle/>
                    <a:p>
                      <a:r>
                        <a:rPr lang="zh-CN" altLang="en-US" sz="1400" dirty="0"/>
                        <a:t>机器学习算法编程语言</a:t>
                      </a:r>
                    </a:p>
                  </a:txBody>
                  <a:tcPr/>
                </a:tc>
                <a:extLst>
                  <a:ext uri="{0D108BD9-81ED-4DB2-BD59-A6C34878D82A}">
                    <a16:rowId xmlns="" xmlns:a16="http://schemas.microsoft.com/office/drawing/2014/main" val="10003"/>
                  </a:ext>
                </a:extLst>
              </a:tr>
              <a:tr h="290346">
                <a:tc>
                  <a:txBody>
                    <a:bodyPr/>
                    <a:lstStyle/>
                    <a:p>
                      <a:r>
                        <a:rPr lang="en-US" altLang="zh-CN" sz="1400" dirty="0" smtClean="0"/>
                        <a:t>Anaconda</a:t>
                      </a:r>
                      <a:endParaRPr lang="zh-CN" altLang="en-US" sz="1400" dirty="0"/>
                    </a:p>
                  </a:txBody>
                  <a:tcPr/>
                </a:tc>
                <a:tc>
                  <a:txBody>
                    <a:bodyPr/>
                    <a:lstStyle/>
                    <a:p>
                      <a:r>
                        <a:rPr lang="en-US" altLang="zh-CN" sz="1400" dirty="0" smtClean="0"/>
                        <a:t>2.7</a:t>
                      </a:r>
                      <a:endParaRPr lang="zh-CN" altLang="en-US" sz="1400" dirty="0"/>
                    </a:p>
                  </a:txBody>
                  <a:tcPr/>
                </a:tc>
                <a:tc>
                  <a:txBody>
                    <a:bodyPr/>
                    <a:lstStyle/>
                    <a:p>
                      <a:r>
                        <a:rPr lang="zh-CN" altLang="en-US" sz="1400" dirty="0" smtClean="0"/>
                        <a:t>开源的</a:t>
                      </a:r>
                      <a:r>
                        <a:rPr lang="en-US" altLang="zh-CN" sz="1400" dirty="0" smtClean="0"/>
                        <a:t>Python</a:t>
                      </a:r>
                      <a:r>
                        <a:rPr lang="zh-CN" altLang="en-US" sz="1400" dirty="0" smtClean="0"/>
                        <a:t>发行版本，其包含了</a:t>
                      </a:r>
                      <a:r>
                        <a:rPr lang="en-US" altLang="zh-CN" sz="1400" dirty="0" smtClean="0"/>
                        <a:t>conda</a:t>
                      </a:r>
                      <a:r>
                        <a:rPr lang="zh-CN" altLang="en-US" sz="1400" dirty="0" smtClean="0"/>
                        <a:t>、</a:t>
                      </a:r>
                      <a:r>
                        <a:rPr lang="en-US" altLang="zh-CN" sz="1400" dirty="0" smtClean="0"/>
                        <a:t>Python</a:t>
                      </a:r>
                      <a:r>
                        <a:rPr lang="zh-CN" altLang="en-US" sz="1400" dirty="0" smtClean="0"/>
                        <a:t>等多个科学包及其依赖项。</a:t>
                      </a:r>
                      <a:endParaRPr lang="zh-CN" altLang="en-US" sz="1400" dirty="0"/>
                    </a:p>
                  </a:txBody>
                  <a:tcPr/>
                </a:tc>
              </a:tr>
              <a:tr h="290346">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 xmlns:a16="http://schemas.microsoft.com/office/drawing/2014/main" val="10004"/>
                  </a:ext>
                </a:extLst>
              </a:tr>
              <a:tr h="295990">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 xmlns:a16="http://schemas.microsoft.com/office/drawing/2014/main" val="10005"/>
                  </a:ext>
                </a:extLst>
              </a:tr>
              <a:tr h="295990">
                <a:tc>
                  <a:txBody>
                    <a:bodyPr/>
                    <a:lstStyle/>
                    <a:p>
                      <a:r>
                        <a:rPr lang="en-US" altLang="zh-CN" sz="1400" dirty="0" smtClean="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 xmlns:a16="http://schemas.microsoft.com/office/drawing/2014/main" val="10006"/>
                  </a:ext>
                </a:extLst>
              </a:tr>
              <a:tr h="295990">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 xmlns:a16="http://schemas.microsoft.com/office/drawing/2014/main" val="10007"/>
                  </a:ext>
                </a:extLst>
              </a:tr>
              <a:tr h="295990">
                <a:tc>
                  <a:txBody>
                    <a:bodyPr/>
                    <a:lstStyle/>
                    <a:p>
                      <a:r>
                        <a:rPr lang="en-US" altLang="zh-CN" sz="1400" dirty="0" smtClean="0"/>
                        <a:t>Logstash</a:t>
                      </a:r>
                      <a:endParaRPr lang="zh-CN" altLang="en-US" sz="1400" dirty="0"/>
                    </a:p>
                  </a:txBody>
                  <a:tcPr/>
                </a:tc>
                <a:tc>
                  <a:txBody>
                    <a:bodyPr/>
                    <a:lstStyle/>
                    <a:p>
                      <a:r>
                        <a:rPr lang="en-US" altLang="zh-CN" sz="1400" dirty="0" smtClean="0"/>
                        <a:t>5.4.0</a:t>
                      </a:r>
                      <a:endParaRPr lang="zh-CN" altLang="en-US" sz="1400" dirty="0"/>
                    </a:p>
                  </a:txBody>
                  <a:tcPr/>
                </a:tc>
                <a:tc>
                  <a:txBody>
                    <a:bodyPr/>
                    <a:lstStyle/>
                    <a:p>
                      <a:r>
                        <a:rPr lang="zh-CN" altLang="en-US" sz="1400" dirty="0" smtClean="0"/>
                        <a:t>开源的数据收集引擎，收集的数据对象为日志文件</a:t>
                      </a:r>
                      <a:endParaRPr lang="zh-CN" altLang="en-US" sz="1400" dirty="0"/>
                    </a:p>
                  </a:txBody>
                  <a:tcPr/>
                </a:tc>
              </a:tr>
              <a:tr h="295990">
                <a:tc>
                  <a:txBody>
                    <a:bodyPr/>
                    <a:lstStyle/>
                    <a:p>
                      <a:r>
                        <a:rPr lang="en-US" altLang="zh-CN" sz="1400" dirty="0" smtClean="0"/>
                        <a:t>SSM</a:t>
                      </a:r>
                      <a:endParaRPr lang="zh-CN" altLang="en-US" sz="1400" dirty="0"/>
                    </a:p>
                  </a:txBody>
                  <a:tcPr/>
                </a:tc>
                <a:tc>
                  <a:txBody>
                    <a:bodyPr/>
                    <a:lstStyle/>
                    <a:p>
                      <a:endParaRPr lang="zh-CN" altLang="en-US" sz="1400" dirty="0"/>
                    </a:p>
                  </a:txBody>
                  <a:tcPr/>
                </a:tc>
                <a:tc>
                  <a:txBody>
                    <a:bodyPr/>
                    <a:lstStyle/>
                    <a:p>
                      <a:r>
                        <a:rPr lang="en-US" altLang="zh-CN" sz="1400" dirty="0" smtClean="0"/>
                        <a:t>Spring+springmvc+mybatis</a:t>
                      </a:r>
                      <a:r>
                        <a:rPr lang="zh-CN" altLang="en-US" sz="1400" dirty="0" smtClean="0"/>
                        <a:t>框架，轻量级</a:t>
                      </a:r>
                      <a:r>
                        <a:rPr lang="en-US" altLang="zh-CN" sz="1400" dirty="0" smtClean="0"/>
                        <a:t>Javaweb</a:t>
                      </a:r>
                      <a:r>
                        <a:rPr lang="zh-CN" altLang="en-US" sz="1400" dirty="0" smtClean="0"/>
                        <a:t>框架</a:t>
                      </a:r>
                      <a:endParaRPr lang="zh-CN" altLang="en-US" sz="1400" dirty="0"/>
                    </a:p>
                  </a:txBody>
                  <a:tcPr/>
                </a:tc>
              </a:tr>
            </a:tbl>
          </a:graphicData>
        </a:graphic>
      </p:graphicFrame>
    </p:spTree>
    <p:extLst>
      <p:ext uri="{BB962C8B-B14F-4D97-AF65-F5344CB8AC3E}">
        <p14:creationId xmlns:p14="http://schemas.microsoft.com/office/powerpoint/2010/main" val="362240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400" dirty="0">
                <a:solidFill>
                  <a:srgbClr val="FF0000"/>
                </a:solidFill>
              </a:rPr>
              <a:t>平台首</a:t>
            </a:r>
            <a:r>
              <a:rPr lang="zh-CN" altLang="en-US" sz="2400" dirty="0" smtClean="0">
                <a:solidFill>
                  <a:srgbClr val="FF0000"/>
                </a:solidFill>
              </a:rPr>
              <a:t>页</a:t>
            </a:r>
            <a:endParaRPr lang="zh-CN" altLang="en-US" sz="2300"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4" y="1196752"/>
            <a:ext cx="8960996" cy="5040560"/>
          </a:xfrm>
          <a:prstGeom prst="rect">
            <a:avLst/>
          </a:prstGeom>
        </p:spPr>
      </p:pic>
    </p:spTree>
    <p:extLst>
      <p:ext uri="{BB962C8B-B14F-4D97-AF65-F5344CB8AC3E}">
        <p14:creationId xmlns:p14="http://schemas.microsoft.com/office/powerpoint/2010/main" val="1670227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首页数据搜索界面展</a:t>
            </a:r>
            <a:r>
              <a:rPr lang="zh-CN" altLang="en-US" sz="2300" dirty="0" smtClean="0">
                <a:solidFill>
                  <a:srgbClr val="FF0000"/>
                </a:solidFill>
              </a:rPr>
              <a:t>示</a:t>
            </a:r>
            <a:endParaRPr lang="zh-CN" altLang="en-US" sz="2300" dirty="0">
              <a:solidFill>
                <a:srgbClr val="FF0000"/>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407" y="776852"/>
            <a:ext cx="6624736" cy="3726415"/>
          </a:xfrm>
          <a:prstGeom prst="rect">
            <a:avLst/>
          </a:prstGeom>
        </p:spPr>
      </p:pic>
      <p:pic>
        <p:nvPicPr>
          <p:cNvPr id="4" name="图片 3"/>
          <p:cNvPicPr>
            <a:picLocks noChangeAspect="1"/>
          </p:cNvPicPr>
          <p:nvPr/>
        </p:nvPicPr>
        <p:blipFill>
          <a:blip r:embed="rId3"/>
          <a:stretch>
            <a:fillRect/>
          </a:stretch>
        </p:blipFill>
        <p:spPr>
          <a:xfrm>
            <a:off x="559407" y="3114662"/>
            <a:ext cx="6654824" cy="3743338"/>
          </a:xfrm>
          <a:prstGeom prst="rect">
            <a:avLst/>
          </a:prstGeom>
        </p:spPr>
      </p:pic>
      <p:sp>
        <p:nvSpPr>
          <p:cNvPr id="6" name="文本框 5"/>
          <p:cNvSpPr txBox="1"/>
          <p:nvPr/>
        </p:nvSpPr>
        <p:spPr>
          <a:xfrm>
            <a:off x="3779912" y="1700808"/>
            <a:ext cx="2993889" cy="369332"/>
          </a:xfrm>
          <a:prstGeom prst="rect">
            <a:avLst/>
          </a:prstGeom>
          <a:noFill/>
        </p:spPr>
        <p:txBody>
          <a:bodyPr wrap="square" rtlCol="0">
            <a:spAutoFit/>
          </a:bodyPr>
          <a:lstStyle/>
          <a:p>
            <a:r>
              <a:rPr lang="zh-CN" altLang="en-US" b="1" dirty="0" smtClean="0">
                <a:solidFill>
                  <a:srgbClr val="FF0000"/>
                </a:solidFill>
              </a:rPr>
              <a:t>文献、数据、计算方法搜索</a:t>
            </a:r>
            <a:endParaRPr lang="zh-CN" altLang="en-US" b="1" dirty="0">
              <a:solidFill>
                <a:srgbClr val="FF0000"/>
              </a:solidFill>
            </a:endParaRPr>
          </a:p>
        </p:txBody>
      </p:sp>
    </p:spTree>
    <p:extLst>
      <p:ext uri="{BB962C8B-B14F-4D97-AF65-F5344CB8AC3E}">
        <p14:creationId xmlns:p14="http://schemas.microsoft.com/office/powerpoint/2010/main" val="2689184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07504" y="1801272"/>
            <a:ext cx="8935096" cy="4675550"/>
          </a:xfrm>
          <a:prstGeom prst="rect">
            <a:avLst/>
          </a:prstGeom>
          <a:noFill/>
          <a:ln w="28575">
            <a:solidFill>
              <a:schemeClr val="accent5">
                <a:lumMod val="60000"/>
                <a:lumOff val="40000"/>
              </a:schemeClr>
            </a:solidFill>
            <a:prstDash val="sysDash"/>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用户画像构建</a:t>
            </a:r>
            <a:endParaRPr lang="zh-CN" altLang="en-US" sz="2300" dirty="0">
              <a:solidFill>
                <a:srgbClr val="FF0000"/>
              </a:solidFill>
            </a:endParaRPr>
          </a:p>
        </p:txBody>
      </p:sp>
      <p:sp>
        <p:nvSpPr>
          <p:cNvPr id="3" name="文本框 2"/>
          <p:cNvSpPr txBox="1"/>
          <p:nvPr/>
        </p:nvSpPr>
        <p:spPr>
          <a:xfrm>
            <a:off x="236936" y="908720"/>
            <a:ext cx="8805664" cy="892552"/>
          </a:xfrm>
          <a:prstGeom prst="rect">
            <a:avLst/>
          </a:prstGeom>
          <a:noFill/>
        </p:spPr>
        <p:txBody>
          <a:bodyPr wrap="square" rtlCol="0">
            <a:spAutoFit/>
          </a:bodyPr>
          <a:lstStyle/>
          <a:p>
            <a:r>
              <a:rPr lang="zh-CN" altLang="en-US" b="1" dirty="0">
                <a:solidFill>
                  <a:srgbClr val="FF0000"/>
                </a:solidFill>
              </a:rPr>
              <a:t>用</a:t>
            </a:r>
            <a:r>
              <a:rPr lang="zh-CN" altLang="en-US" b="1" dirty="0" smtClean="0">
                <a:solidFill>
                  <a:srgbClr val="FF0000"/>
                </a:solidFill>
              </a:rPr>
              <a:t>户模型定义：</a:t>
            </a:r>
            <a:endParaRPr lang="en-US" altLang="zh-CN" b="1" dirty="0">
              <a:solidFill>
                <a:srgbClr val="FF0000"/>
              </a:solidFill>
            </a:endParaRPr>
          </a:p>
          <a:p>
            <a:r>
              <a:rPr lang="en-US" altLang="zh-CN" b="1" dirty="0" smtClean="0">
                <a:solidFill>
                  <a:srgbClr val="FF0000"/>
                </a:solidFill>
              </a:rPr>
              <a:t>          </a:t>
            </a:r>
            <a:r>
              <a:rPr lang="en-US" altLang="zh-CN" dirty="0" smtClean="0"/>
              <a:t>User_model = U{&lt;</a:t>
            </a:r>
            <a:r>
              <a:rPr lang="zh-CN" altLang="en-US" sz="1600" b="1" dirty="0" smtClean="0">
                <a:solidFill>
                  <a:srgbClr val="FF0000"/>
                </a:solidFill>
              </a:rPr>
              <a:t>用户基本信息</a:t>
            </a:r>
            <a:r>
              <a:rPr lang="en-US" altLang="zh-CN" sz="1400" dirty="0" smtClean="0"/>
              <a:t>(</a:t>
            </a:r>
            <a:r>
              <a:rPr lang="zh-CN" altLang="en-US" sz="1400" dirty="0" smtClean="0"/>
              <a:t>姓名，职位，所在单位，联系方式</a:t>
            </a:r>
            <a:r>
              <a:rPr lang="en-US" altLang="zh-CN" sz="1400" dirty="0" smtClean="0"/>
              <a:t>...)&gt;</a:t>
            </a:r>
            <a:r>
              <a:rPr lang="zh-CN" altLang="en-US" dirty="0" smtClean="0"/>
              <a:t>，</a:t>
            </a:r>
            <a:r>
              <a:rPr lang="en-US" altLang="zh-CN" dirty="0" smtClean="0"/>
              <a:t>&lt;</a:t>
            </a:r>
            <a:r>
              <a:rPr lang="zh-CN" altLang="en-US" sz="1600" b="1" dirty="0" smtClean="0">
                <a:solidFill>
                  <a:srgbClr val="FF0000"/>
                </a:solidFill>
              </a:rPr>
              <a:t>用户行为偏好</a:t>
            </a:r>
            <a:r>
              <a:rPr lang="en-US" altLang="zh-CN" sz="1600" dirty="0" smtClean="0"/>
              <a:t>(</a:t>
            </a:r>
            <a:r>
              <a:rPr lang="zh-CN" altLang="en-US" sz="1400" dirty="0" smtClean="0"/>
              <a:t>时间偏好，作者偏好，文献偏好，机构偏好</a:t>
            </a:r>
            <a:r>
              <a:rPr lang="en-US" altLang="zh-CN" sz="1600" dirty="0" smtClean="0"/>
              <a:t>)&gt;</a:t>
            </a:r>
            <a:r>
              <a:rPr lang="zh-CN" altLang="en-US" sz="1600" dirty="0" smtClean="0"/>
              <a:t>，</a:t>
            </a:r>
            <a:r>
              <a:rPr lang="en-US" altLang="zh-CN" sz="1600" dirty="0" smtClean="0"/>
              <a:t>&lt;</a:t>
            </a:r>
            <a:r>
              <a:rPr lang="zh-CN" altLang="en-US" sz="1600" b="1" dirty="0" smtClean="0">
                <a:solidFill>
                  <a:srgbClr val="FF0000"/>
                </a:solidFill>
              </a:rPr>
              <a:t>用户等级</a:t>
            </a:r>
            <a:r>
              <a:rPr lang="en-US" altLang="zh-CN" sz="1400" dirty="0" smtClean="0"/>
              <a:t>(</a:t>
            </a:r>
            <a:r>
              <a:rPr lang="zh-CN" altLang="en-US" sz="1400" dirty="0" smtClean="0"/>
              <a:t>计算机等级、材料等级</a:t>
            </a:r>
            <a:r>
              <a:rPr lang="en-US" altLang="zh-CN" sz="1400" dirty="0" smtClean="0"/>
              <a:t>)</a:t>
            </a:r>
            <a:r>
              <a:rPr lang="en-US" altLang="zh-CN" sz="1600" dirty="0" smtClean="0"/>
              <a:t>&gt;</a:t>
            </a:r>
            <a:r>
              <a:rPr lang="zh-CN" altLang="en-US" sz="1600" dirty="0" smtClean="0"/>
              <a:t>，</a:t>
            </a:r>
            <a:r>
              <a:rPr lang="en-US" altLang="zh-CN" sz="1600" dirty="0" smtClean="0"/>
              <a:t>...}</a:t>
            </a:r>
            <a:endParaRPr lang="zh-CN" altLang="en-US" sz="1600" dirty="0"/>
          </a:p>
        </p:txBody>
      </p:sp>
      <p:pic>
        <p:nvPicPr>
          <p:cNvPr id="22" name="图片 21"/>
          <p:cNvPicPr>
            <a:picLocks noChangeAspect="1"/>
          </p:cNvPicPr>
          <p:nvPr/>
        </p:nvPicPr>
        <p:blipFill>
          <a:blip r:embed="rId2"/>
          <a:stretch>
            <a:fillRect/>
          </a:stretch>
        </p:blipFill>
        <p:spPr>
          <a:xfrm>
            <a:off x="236936" y="1953359"/>
            <a:ext cx="8646081" cy="4109254"/>
          </a:xfrm>
          <a:prstGeom prst="rect">
            <a:avLst/>
          </a:prstGeom>
        </p:spPr>
      </p:pic>
      <p:sp>
        <p:nvSpPr>
          <p:cNvPr id="23" name="文本框 22"/>
          <p:cNvSpPr txBox="1"/>
          <p:nvPr/>
        </p:nvSpPr>
        <p:spPr>
          <a:xfrm>
            <a:off x="2659548" y="6138268"/>
            <a:ext cx="3960440" cy="338554"/>
          </a:xfrm>
          <a:prstGeom prst="rect">
            <a:avLst/>
          </a:prstGeom>
          <a:noFill/>
        </p:spPr>
        <p:txBody>
          <a:bodyPr wrap="square" rtlCol="0">
            <a:spAutoFit/>
          </a:bodyPr>
          <a:lstStyle/>
          <a:p>
            <a:pPr algn="ctr"/>
            <a:r>
              <a:rPr lang="zh-CN" altLang="en-US" sz="1600" b="1" dirty="0" smtClean="0"/>
              <a:t>用户模型信息</a:t>
            </a:r>
            <a:endParaRPr lang="zh-CN" altLang="en-US" sz="1600" b="1" dirty="0"/>
          </a:p>
        </p:txBody>
      </p:sp>
    </p:spTree>
    <p:extLst>
      <p:ext uri="{BB962C8B-B14F-4D97-AF65-F5344CB8AC3E}">
        <p14:creationId xmlns:p14="http://schemas.microsoft.com/office/powerpoint/2010/main" val="1638609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7886" y="908720"/>
            <a:ext cx="8979297" cy="5760640"/>
          </a:xfrm>
          <a:prstGeom prst="rect">
            <a:avLst/>
          </a:prstGeom>
          <a:noFill/>
          <a:ln w="28575">
            <a:solidFill>
              <a:schemeClr val="accent5">
                <a:lumMod val="75000"/>
              </a:schemeClr>
            </a:solidFill>
          </a:ln>
        </p:spPr>
        <p:txBody>
          <a:bodyPr wrap="square" rtlCol="0">
            <a:spAutoFit/>
          </a:bodyPr>
          <a:lstStyle/>
          <a:p>
            <a:endParaRPr lang="zh-CN" altLang="en-US" dirty="0"/>
          </a:p>
        </p:txBody>
      </p:sp>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用户画像构建</a:t>
            </a:r>
            <a:endParaRPr lang="zh-CN" altLang="en-US" sz="2300" dirty="0">
              <a:solidFill>
                <a:srgbClr val="FF0000"/>
              </a:solidFill>
            </a:endParaRPr>
          </a:p>
        </p:txBody>
      </p:sp>
      <p:pic>
        <p:nvPicPr>
          <p:cNvPr id="6" name="图片 5"/>
          <p:cNvPicPr>
            <a:picLocks noChangeAspect="1"/>
          </p:cNvPicPr>
          <p:nvPr/>
        </p:nvPicPr>
        <p:blipFill>
          <a:blip r:embed="rId2"/>
          <a:stretch>
            <a:fillRect/>
          </a:stretch>
        </p:blipFill>
        <p:spPr>
          <a:xfrm>
            <a:off x="323529" y="980728"/>
            <a:ext cx="4176464" cy="2125188"/>
          </a:xfrm>
          <a:prstGeom prst="rect">
            <a:avLst/>
          </a:prstGeom>
        </p:spPr>
      </p:pic>
      <p:pic>
        <p:nvPicPr>
          <p:cNvPr id="7" name="图片 6"/>
          <p:cNvPicPr>
            <a:picLocks noChangeAspect="1"/>
          </p:cNvPicPr>
          <p:nvPr/>
        </p:nvPicPr>
        <p:blipFill>
          <a:blip r:embed="rId3"/>
          <a:stretch>
            <a:fillRect/>
          </a:stretch>
        </p:blipFill>
        <p:spPr>
          <a:xfrm>
            <a:off x="4619546" y="999100"/>
            <a:ext cx="4241680" cy="2119693"/>
          </a:xfrm>
          <a:prstGeom prst="rect">
            <a:avLst/>
          </a:prstGeom>
        </p:spPr>
      </p:pic>
      <p:sp>
        <p:nvSpPr>
          <p:cNvPr id="8" name="文本框 7"/>
          <p:cNvSpPr txBox="1"/>
          <p:nvPr/>
        </p:nvSpPr>
        <p:spPr>
          <a:xfrm>
            <a:off x="77887" y="1196752"/>
            <a:ext cx="461665" cy="1224136"/>
          </a:xfrm>
          <a:prstGeom prst="rect">
            <a:avLst/>
          </a:prstGeom>
          <a:noFill/>
        </p:spPr>
        <p:txBody>
          <a:bodyPr vert="eaVert" wrap="square" rtlCol="0">
            <a:spAutoFit/>
          </a:bodyPr>
          <a:lstStyle/>
          <a:p>
            <a:pPr algn="ctr"/>
            <a:r>
              <a:rPr lang="zh-CN" altLang="en-US" b="1" dirty="0" smtClean="0">
                <a:solidFill>
                  <a:srgbClr val="FF0000"/>
                </a:solidFill>
              </a:rPr>
              <a:t>不同用户</a:t>
            </a:r>
            <a:endParaRPr lang="zh-CN" altLang="en-US" b="1" dirty="0">
              <a:solidFill>
                <a:srgbClr val="FF0000"/>
              </a:solidFill>
            </a:endParaRPr>
          </a:p>
        </p:txBody>
      </p:sp>
      <p:sp>
        <p:nvSpPr>
          <p:cNvPr id="10" name="文本框 9"/>
          <p:cNvSpPr txBox="1"/>
          <p:nvPr/>
        </p:nvSpPr>
        <p:spPr>
          <a:xfrm>
            <a:off x="77887" y="3717032"/>
            <a:ext cx="461665" cy="1368152"/>
          </a:xfrm>
          <a:prstGeom prst="rect">
            <a:avLst/>
          </a:prstGeom>
          <a:noFill/>
        </p:spPr>
        <p:txBody>
          <a:bodyPr vert="eaVert" wrap="square" rtlCol="0">
            <a:spAutoFit/>
          </a:bodyPr>
          <a:lstStyle/>
          <a:p>
            <a:pPr algn="ctr"/>
            <a:r>
              <a:rPr lang="zh-CN" altLang="en-US" b="1" dirty="0" smtClean="0">
                <a:solidFill>
                  <a:srgbClr val="FF0000"/>
                </a:solidFill>
              </a:rPr>
              <a:t>搜索关键字</a:t>
            </a:r>
            <a:endParaRPr lang="zh-CN" altLang="en-US" b="1" dirty="0">
              <a:solidFill>
                <a:srgbClr val="FF0000"/>
              </a:solidFill>
            </a:endParaRPr>
          </a:p>
        </p:txBody>
      </p:sp>
      <p:cxnSp>
        <p:nvCxnSpPr>
          <p:cNvPr id="12" name="直接连接符 11"/>
          <p:cNvCxnSpPr/>
          <p:nvPr/>
        </p:nvCxnSpPr>
        <p:spPr>
          <a:xfrm>
            <a:off x="77887" y="328498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 name="图片 12"/>
          <p:cNvPicPr>
            <a:picLocks noChangeAspect="1"/>
          </p:cNvPicPr>
          <p:nvPr/>
        </p:nvPicPr>
        <p:blipFill>
          <a:blip r:embed="rId4"/>
          <a:stretch>
            <a:fillRect/>
          </a:stretch>
        </p:blipFill>
        <p:spPr>
          <a:xfrm>
            <a:off x="1013843" y="3315621"/>
            <a:ext cx="6972300" cy="2038350"/>
          </a:xfrm>
          <a:prstGeom prst="rect">
            <a:avLst/>
          </a:prstGeom>
        </p:spPr>
      </p:pic>
      <p:cxnSp>
        <p:nvCxnSpPr>
          <p:cNvPr id="17" name="直接连接符 16"/>
          <p:cNvCxnSpPr/>
          <p:nvPr/>
        </p:nvCxnSpPr>
        <p:spPr>
          <a:xfrm>
            <a:off x="77887" y="5445224"/>
            <a:ext cx="8979297"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5" name="文本框 24"/>
          <p:cNvSpPr txBox="1"/>
          <p:nvPr/>
        </p:nvSpPr>
        <p:spPr>
          <a:xfrm>
            <a:off x="33318" y="5390742"/>
            <a:ext cx="461665" cy="1368152"/>
          </a:xfrm>
          <a:prstGeom prst="rect">
            <a:avLst/>
          </a:prstGeom>
          <a:noFill/>
        </p:spPr>
        <p:txBody>
          <a:bodyPr vert="eaVert" wrap="square" rtlCol="0">
            <a:spAutoFit/>
          </a:bodyPr>
          <a:lstStyle/>
          <a:p>
            <a:pPr algn="ctr"/>
            <a:r>
              <a:rPr lang="zh-CN" altLang="en-US" b="1" dirty="0" smtClean="0">
                <a:solidFill>
                  <a:srgbClr val="FF0000"/>
                </a:solidFill>
              </a:rPr>
              <a:t>结果列表</a:t>
            </a:r>
            <a:endParaRPr lang="zh-CN" altLang="en-US" b="1" dirty="0">
              <a:solidFill>
                <a:srgbClr val="FF0000"/>
              </a:solidFill>
            </a:endParaRPr>
          </a:p>
        </p:txBody>
      </p:sp>
      <p:sp>
        <p:nvSpPr>
          <p:cNvPr id="26" name="文本框 25"/>
          <p:cNvSpPr txBox="1"/>
          <p:nvPr/>
        </p:nvSpPr>
        <p:spPr>
          <a:xfrm>
            <a:off x="1979191" y="3586036"/>
            <a:ext cx="2592288" cy="369332"/>
          </a:xfrm>
          <a:prstGeom prst="rect">
            <a:avLst/>
          </a:prstGeom>
          <a:noFill/>
        </p:spPr>
        <p:txBody>
          <a:bodyPr wrap="square" rtlCol="0">
            <a:spAutoFit/>
          </a:bodyPr>
          <a:lstStyle/>
          <a:p>
            <a:r>
              <a:rPr lang="zh-CN" altLang="en-US" b="1" dirty="0" smtClean="0">
                <a:solidFill>
                  <a:srgbClr val="FF0000"/>
                </a:solidFill>
              </a:rPr>
              <a:t>搜索关键</a:t>
            </a:r>
            <a:r>
              <a:rPr lang="zh-CN" altLang="en-US" b="1" dirty="0" smtClean="0">
                <a:solidFill>
                  <a:srgbClr val="FF0000"/>
                </a:solidFill>
              </a:rPr>
              <a:t>字为</a:t>
            </a:r>
            <a:r>
              <a:rPr lang="en-US" altLang="zh-CN" b="1" dirty="0" smtClean="0">
                <a:solidFill>
                  <a:srgbClr val="FF0000"/>
                </a:solidFill>
              </a:rPr>
              <a:t>alloying</a:t>
            </a:r>
            <a:endParaRPr lang="zh-CN" altLang="en-US" b="1" dirty="0">
              <a:solidFill>
                <a:srgbClr val="FF0000"/>
              </a:solidFill>
            </a:endParaRPr>
          </a:p>
        </p:txBody>
      </p:sp>
      <p:pic>
        <p:nvPicPr>
          <p:cNvPr id="19" name="图片 18"/>
          <p:cNvPicPr>
            <a:picLocks noChangeAspect="1"/>
          </p:cNvPicPr>
          <p:nvPr/>
        </p:nvPicPr>
        <p:blipFill>
          <a:blip r:embed="rId5"/>
          <a:stretch>
            <a:fillRect/>
          </a:stretch>
        </p:blipFill>
        <p:spPr>
          <a:xfrm>
            <a:off x="507243" y="5517231"/>
            <a:ext cx="5393407" cy="1064693"/>
          </a:xfrm>
          <a:prstGeom prst="rect">
            <a:avLst/>
          </a:prstGeom>
        </p:spPr>
      </p:pic>
      <p:pic>
        <p:nvPicPr>
          <p:cNvPr id="20" name="图片 19"/>
          <p:cNvPicPr>
            <a:picLocks noChangeAspect="1"/>
          </p:cNvPicPr>
          <p:nvPr/>
        </p:nvPicPr>
        <p:blipFill>
          <a:blip r:embed="rId6"/>
          <a:stretch>
            <a:fillRect/>
          </a:stretch>
        </p:blipFill>
        <p:spPr>
          <a:xfrm>
            <a:off x="2987705" y="5506058"/>
            <a:ext cx="5915025" cy="1123949"/>
          </a:xfrm>
          <a:prstGeom prst="rect">
            <a:avLst/>
          </a:prstGeom>
        </p:spPr>
      </p:pic>
      <p:cxnSp>
        <p:nvCxnSpPr>
          <p:cNvPr id="27" name="直接连接符 26"/>
          <p:cNvCxnSpPr>
            <a:stCxn id="9" idx="0"/>
          </p:cNvCxnSpPr>
          <p:nvPr/>
        </p:nvCxnSpPr>
        <p:spPr>
          <a:xfrm flipH="1">
            <a:off x="4558501" y="908720"/>
            <a:ext cx="9034" cy="23762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8725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smtClean="0">
                <a:solidFill>
                  <a:srgbClr val="FF0000"/>
                </a:solidFill>
              </a:rPr>
              <a:t>数据上</a:t>
            </a:r>
            <a:r>
              <a:rPr lang="zh-CN" altLang="en-US" sz="2300" dirty="0" smtClean="0">
                <a:solidFill>
                  <a:srgbClr val="FF0000"/>
                </a:solidFill>
              </a:rPr>
              <a:t>传与存储</a:t>
            </a:r>
            <a:endParaRPr lang="zh-CN" altLang="en-US" sz="2300" dirty="0">
              <a:solidFill>
                <a:srgbClr val="FF0000"/>
              </a:solidFill>
            </a:endParaRPr>
          </a:p>
        </p:txBody>
      </p:sp>
      <p:pic>
        <p:nvPicPr>
          <p:cNvPr id="5" name="图片 4"/>
          <p:cNvPicPr>
            <a:picLocks noChangeAspect="1"/>
          </p:cNvPicPr>
          <p:nvPr/>
        </p:nvPicPr>
        <p:blipFill>
          <a:blip r:embed="rId2"/>
          <a:stretch>
            <a:fillRect/>
          </a:stretch>
        </p:blipFill>
        <p:spPr>
          <a:xfrm>
            <a:off x="224203" y="1052736"/>
            <a:ext cx="8832981" cy="4968552"/>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smtClean="0">
                <a:solidFill>
                  <a:srgbClr val="FF0000"/>
                </a:solidFill>
              </a:rPr>
              <a:t>数据、文献、计算方法上传</a:t>
            </a:r>
            <a:endParaRPr lang="zh-CN" altLang="en-US" b="1" dirty="0">
              <a:solidFill>
                <a:srgbClr val="FF0000"/>
              </a:solidFill>
            </a:endParaRPr>
          </a:p>
        </p:txBody>
      </p:sp>
      <p:sp>
        <p:nvSpPr>
          <p:cNvPr id="4" name="文本框 3"/>
          <p:cNvSpPr txBox="1"/>
          <p:nvPr/>
        </p:nvSpPr>
        <p:spPr>
          <a:xfrm>
            <a:off x="1544349" y="4499829"/>
            <a:ext cx="6192688"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）能够上传</a:t>
            </a:r>
            <a:r>
              <a:rPr lang="zh-CN" altLang="en-US" dirty="0" smtClean="0">
                <a:solidFill>
                  <a:srgbClr val="FF0000"/>
                </a:solidFill>
              </a:rPr>
              <a:t>多类型数据</a:t>
            </a:r>
            <a:r>
              <a:rPr lang="zh-CN" altLang="en-US" dirty="0" smtClean="0"/>
              <a:t>，包括文献、表格数据、计算方法等</a:t>
            </a:r>
            <a:endParaRPr lang="en-US" altLang="zh-CN" dirty="0" smtClean="0"/>
          </a:p>
          <a:p>
            <a:r>
              <a:rPr lang="zh-CN" altLang="en-US" dirty="0" smtClean="0"/>
              <a:t>（</a:t>
            </a:r>
            <a:r>
              <a:rPr lang="en-US" altLang="zh-CN" dirty="0" smtClean="0"/>
              <a:t>2</a:t>
            </a:r>
            <a:r>
              <a:rPr lang="zh-CN" altLang="en-US" dirty="0" smtClean="0"/>
              <a:t>）</a:t>
            </a:r>
            <a:r>
              <a:rPr lang="zh-CN" altLang="en-US" dirty="0"/>
              <a:t>上</a:t>
            </a:r>
            <a:r>
              <a:rPr lang="zh-CN" altLang="en-US" dirty="0" smtClean="0"/>
              <a:t>传的数据与数据之间存在</a:t>
            </a:r>
            <a:r>
              <a:rPr lang="zh-CN" altLang="en-US" dirty="0" smtClean="0">
                <a:solidFill>
                  <a:srgbClr val="FF0000"/>
                </a:solidFill>
              </a:rPr>
              <a:t>关联关系</a:t>
            </a:r>
            <a:r>
              <a:rPr lang="zh-CN" altLang="en-US" dirty="0" smtClean="0"/>
              <a:t>，数据能够</a:t>
            </a:r>
            <a:r>
              <a:rPr lang="zh-CN" altLang="en-US" dirty="0" smtClean="0">
                <a:solidFill>
                  <a:srgbClr val="FF0000"/>
                </a:solidFill>
              </a:rPr>
              <a:t>溯源</a:t>
            </a:r>
            <a:r>
              <a:rPr lang="zh-CN" altLang="en-US" dirty="0" smtClean="0"/>
              <a:t>。</a:t>
            </a:r>
            <a:endParaRPr lang="en-US" altLang="zh-CN" dirty="0" smtClean="0"/>
          </a:p>
          <a:p>
            <a:r>
              <a:rPr lang="zh-CN" altLang="en-US" dirty="0" smtClean="0"/>
              <a:t>（</a:t>
            </a:r>
            <a:r>
              <a:rPr lang="en-US" altLang="zh-CN" dirty="0" smtClean="0"/>
              <a:t>3</a:t>
            </a:r>
            <a:r>
              <a:rPr lang="zh-CN" altLang="en-US" dirty="0" smtClean="0"/>
              <a:t>）数据上传后能够对</a:t>
            </a:r>
            <a:r>
              <a:rPr lang="zh-CN" altLang="en-US" dirty="0" smtClean="0">
                <a:solidFill>
                  <a:srgbClr val="FF0000"/>
                </a:solidFill>
              </a:rPr>
              <a:t>数据进行质量检查</a:t>
            </a:r>
            <a:r>
              <a:rPr lang="zh-CN" altLang="en-US" dirty="0" smtClean="0"/>
              <a:t>并可以提醒用户进行修正。</a:t>
            </a:r>
            <a:endParaRPr lang="zh-CN" altLang="en-US" dirty="0"/>
          </a:p>
        </p:txBody>
      </p:sp>
      <p:sp>
        <p:nvSpPr>
          <p:cNvPr id="6" name="圆角矩形 5"/>
          <p:cNvSpPr/>
          <p:nvPr/>
        </p:nvSpPr>
        <p:spPr>
          <a:xfrm>
            <a:off x="1475656"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基于主动学习的多层级交互式特征分</a:t>
            </a:r>
            <a:r>
              <a:rPr lang="zh-CN" altLang="en-US" sz="2300" dirty="0" smtClean="0">
                <a:solidFill>
                  <a:srgbClr val="FF0000"/>
                </a:solidFill>
              </a:rPr>
              <a:t>析界面</a:t>
            </a:r>
            <a:r>
              <a:rPr lang="zh-CN" altLang="en-US" sz="2400" dirty="0">
                <a:solidFill>
                  <a:srgbClr val="FF0000"/>
                </a:solidFill>
              </a:rPr>
              <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特</a:t>
            </a:r>
            <a:r>
              <a:rPr lang="zh-CN" altLang="en-US" sz="2300" dirty="0" smtClean="0">
                <a:solidFill>
                  <a:srgbClr val="FF0000"/>
                </a:solidFill>
              </a:rPr>
              <a:t>征筛结果展示</a:t>
            </a:r>
            <a:endParaRPr lang="zh-CN" altLang="en-US" sz="2300" dirty="0">
              <a:solidFill>
                <a:srgbClr val="FF0000"/>
              </a:solidFill>
            </a:endParaRP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28693" y="383615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smtClean="0">
                <a:solidFill>
                  <a:srgbClr val="FF0000"/>
                </a:solidFill>
              </a:rPr>
              <a:t>稀疏性分析</a:t>
            </a:r>
            <a:endParaRPr lang="zh-CN" altLang="en-US" b="1" dirty="0">
              <a:solidFill>
                <a:srgbClr val="FF0000"/>
              </a:solidFill>
            </a:endParaRP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smtClean="0">
                <a:solidFill>
                  <a:srgbClr val="FF0000"/>
                </a:solidFill>
              </a:rPr>
              <a:t>相关性分析</a:t>
            </a:r>
            <a:endParaRPr lang="zh-CN" altLang="en-US" b="1" dirty="0">
              <a:solidFill>
                <a:srgbClr val="FF0000"/>
              </a:solidFill>
            </a:endParaRP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smtClean="0">
                <a:solidFill>
                  <a:srgbClr val="FF0000"/>
                </a:solidFill>
              </a:rPr>
              <a:t>冗余性分析</a:t>
            </a:r>
            <a:endParaRPr lang="zh-CN" altLang="en-US" b="1" dirty="0">
              <a:solidFill>
                <a:srgbClr val="FF0000"/>
              </a:solidFill>
            </a:endParaRP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smtClean="0">
                <a:solidFill>
                  <a:srgbClr val="FF0000"/>
                </a:solidFill>
              </a:rPr>
              <a:t>特征组合与降维</a:t>
            </a:r>
            <a:endParaRPr lang="zh-CN" altLang="en-US" b="1" dirty="0">
              <a:solidFill>
                <a:srgbClr val="FF0000"/>
              </a:solidFill>
            </a:endParaRPr>
          </a:p>
        </p:txBody>
      </p:sp>
    </p:spTree>
    <p:extLst>
      <p:ext uri="{BB962C8B-B14F-4D97-AF65-F5344CB8AC3E}">
        <p14:creationId xmlns:p14="http://schemas.microsoft.com/office/powerpoint/2010/main" val="1672437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t>平台展</a:t>
            </a:r>
            <a:r>
              <a:rPr lang="zh-CN" altLang="en-US" sz="2300" dirty="0" smtClean="0"/>
              <a:t>示</a:t>
            </a:r>
            <a:r>
              <a:rPr lang="en-US" altLang="zh-CN" sz="2300" dirty="0" smtClean="0"/>
              <a:t>——</a:t>
            </a:r>
            <a:br>
              <a:rPr lang="en-US" altLang="zh-CN" sz="2300" dirty="0" smtClean="0"/>
            </a:br>
            <a:r>
              <a:rPr lang="zh-CN" altLang="en-US" sz="2300" dirty="0">
                <a:solidFill>
                  <a:srgbClr val="FF0000"/>
                </a:solidFill>
              </a:rPr>
              <a:t>机器学</a:t>
            </a:r>
            <a:r>
              <a:rPr lang="zh-CN" altLang="en-US" sz="2300" dirty="0" smtClean="0">
                <a:solidFill>
                  <a:srgbClr val="FF0000"/>
                </a:solidFill>
              </a:rPr>
              <a:t>习算法分</a:t>
            </a:r>
            <a:r>
              <a:rPr lang="zh-CN" altLang="en-US" sz="2300" dirty="0" smtClean="0">
                <a:solidFill>
                  <a:srgbClr val="FF0000"/>
                </a:solidFill>
              </a:rPr>
              <a:t>析</a:t>
            </a:r>
            <a:endParaRPr lang="zh-CN" altLang="en-US" sz="2300" dirty="0">
              <a:solidFill>
                <a:srgbClr val="FF0000"/>
              </a:solidFill>
            </a:endParaRP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smtClean="0">
                <a:solidFill>
                  <a:srgbClr val="FF0000"/>
                </a:solidFill>
              </a:rPr>
              <a:t>非自动化机器学习算法</a:t>
            </a:r>
            <a:r>
              <a:rPr lang="en-US" altLang="zh-CN" b="1" dirty="0" smtClean="0">
                <a:solidFill>
                  <a:srgbClr val="FF0000"/>
                </a:solidFill>
              </a:rPr>
              <a:t>:</a:t>
            </a:r>
          </a:p>
          <a:p>
            <a:r>
              <a:rPr lang="en-US" altLang="zh-CN" b="1" dirty="0" smtClean="0">
                <a:solidFill>
                  <a:srgbClr val="FF0000"/>
                </a:solidFill>
              </a:rPr>
              <a:t> </a:t>
            </a:r>
            <a:r>
              <a:rPr lang="zh-CN" altLang="en-US" b="1" dirty="0" smtClean="0"/>
              <a:t>用户选择数据、算法</a:t>
            </a:r>
            <a:r>
              <a:rPr lang="zh-CN" altLang="en-US" b="1" dirty="0"/>
              <a:t>，</a:t>
            </a:r>
            <a:r>
              <a:rPr lang="zh-CN" altLang="en-US" b="1" dirty="0" smtClean="0"/>
              <a:t>系统执行算法并展示实验结果。</a:t>
            </a:r>
            <a:endParaRPr lang="zh-CN" altLang="en-US" b="1" dirty="0"/>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1</a:t>
            </a:fld>
            <a:endParaRPr lang="zh-CN" altLang="en-US" dirty="0"/>
          </a:p>
        </p:txBody>
      </p:sp>
    </p:spTree>
    <p:extLst>
      <p:ext uri="{BB962C8B-B14F-4D97-AF65-F5344CB8AC3E}">
        <p14:creationId xmlns:p14="http://schemas.microsoft.com/office/powerpoint/2010/main" val="25351020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smtClean="0"/>
              <a:t>机器学习算法</a:t>
            </a:r>
            <a:r>
              <a:rPr lang="en-US" altLang="zh-CN" sz="2000" dirty="0" smtClean="0"/>
              <a:t>——</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半</a:t>
            </a:r>
            <a:r>
              <a:rPr lang="zh-CN" altLang="en-US" sz="2000" dirty="0">
                <a:solidFill>
                  <a:srgbClr val="FF0000"/>
                </a:solidFill>
              </a:rPr>
              <a:t>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55</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417748657"/>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 xmlns:a16="http://schemas.microsoft.com/office/drawing/2014/main" val="20000"/>
                    </a:ext>
                  </a:extLst>
                </a:gridCol>
                <a:gridCol w="2153268">
                  <a:extLst>
                    <a:ext uri="{9D8B030D-6E8A-4147-A177-3AD203B41FA5}">
                      <a16:colId xmlns="" xmlns:a16="http://schemas.microsoft.com/office/drawing/2014/main" val="20001"/>
                    </a:ext>
                  </a:extLst>
                </a:gridCol>
                <a:gridCol w="2205118">
                  <a:extLst>
                    <a:ext uri="{9D8B030D-6E8A-4147-A177-3AD203B41FA5}">
                      <a16:colId xmlns="" xmlns:a16="http://schemas.microsoft.com/office/drawing/2014/main" val="20002"/>
                    </a:ext>
                  </a:extLst>
                </a:gridCol>
                <a:gridCol w="2205118">
                  <a:extLst>
                    <a:ext uri="{9D8B030D-6E8A-4147-A177-3AD203B41FA5}">
                      <a16:colId xmlns=""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 xmlns:a16="http://schemas.microsoft.com/office/drawing/2014/main" val="10001"/>
                  </a:ext>
                </a:extLst>
              </a:tr>
              <a:tr h="1128549">
                <a:tc>
                  <a:txBody>
                    <a:bodyPr/>
                    <a:lstStyle/>
                    <a:p>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1</a:t>
                      </a:r>
                      <a:r>
                        <a:rPr lang="zh-CN" altLang="en-US" sz="1600" dirty="0">
                          <a:solidFill>
                            <a:srgbClr val="FF0000"/>
                          </a:solidFill>
                        </a:rPr>
                        <a:t>月</a:t>
                      </a:r>
                      <a:r>
                        <a:rPr lang="en-US" altLang="zh-CN" sz="1600" dirty="0">
                          <a:solidFill>
                            <a:srgbClr val="FF0000"/>
                          </a:solidFill>
                        </a:rPr>
                        <a:t>-2019</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dirty="0">
                        <a:solidFill>
                          <a:srgbClr val="FF0000"/>
                        </a:solidFill>
                      </a:endParaRPr>
                    </a:p>
                  </a:txBody>
                  <a:tcPr/>
                </a:tc>
                <a:tc>
                  <a:txBody>
                    <a:bodyPr/>
                    <a:lstStyle/>
                    <a:p>
                      <a:r>
                        <a:rPr lang="zh-CN" altLang="zh-CN" sz="1400" kern="1200" dirty="0">
                          <a:solidFill>
                            <a:srgbClr val="FF0000"/>
                          </a:solidFill>
                          <a:effectLst/>
                        </a:rPr>
                        <a:t>开展以机器学习及数据挖掘为重点的数据关联分析</a:t>
                      </a:r>
                      <a:endParaRPr lang="zh-CN" altLang="en-US" sz="1400" dirty="0">
                        <a:solidFill>
                          <a:srgbClr val="FF0000"/>
                        </a:solidFill>
                      </a:endParaRPr>
                    </a:p>
                  </a:txBody>
                  <a:tcPr/>
                </a:tc>
                <a:tc>
                  <a:txBody>
                    <a:bodyPr/>
                    <a:lstStyle/>
                    <a:p>
                      <a:r>
                        <a:rPr lang="zh-Hans" altLang="en-US" sz="1400" kern="1200" dirty="0">
                          <a:solidFill>
                            <a:srgbClr val="FF0000"/>
                          </a:solidFill>
                          <a:effectLst/>
                        </a:rPr>
                        <a:t>研发</a:t>
                      </a:r>
                      <a:r>
                        <a:rPr lang="zh-CN" altLang="zh-CN" sz="1400" kern="1200" dirty="0">
                          <a:solidFill>
                            <a:srgbClr val="FF0000"/>
                          </a:solidFill>
                          <a:effectLst/>
                        </a:rPr>
                        <a:t>相关数据分析软件</a:t>
                      </a:r>
                      <a:endParaRPr lang="zh-CN" altLang="en-US" sz="1400" dirty="0">
                        <a:solidFill>
                          <a:srgbClr val="FF0000"/>
                        </a:solidFill>
                      </a:endParaRPr>
                    </a:p>
                  </a:txBody>
                  <a:tcPr/>
                </a:tc>
                <a:extLst>
                  <a:ext uri="{0D108BD9-81ED-4DB2-BD59-A6C34878D82A}">
                    <a16:rowId xmlns=""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 xmlns:a16="http://schemas.microsoft.com/office/drawing/2014/main" val="10004"/>
                  </a:ext>
                </a:extLst>
              </a:tr>
            </a:tbl>
          </a:graphicData>
        </a:graphic>
      </p:graphicFrame>
      <p:sp>
        <p:nvSpPr>
          <p:cNvPr id="3" name="矩形 2">
            <a:extLst>
              <a:ext uri="{FF2B5EF4-FFF2-40B4-BE49-F238E27FC236}">
                <a16:creationId xmlns=""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xmlns=""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xmlns=""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xmlns=""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xmlns=""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xmlns=""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xmlns=""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xmlns=""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xmlns=""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xmlns=""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xmlns=""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xmlns=""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xmlns=""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65B3458-B4F5-4C45-90CC-98D508B837DE}"/>
              </a:ext>
            </a:extLst>
          </p:cNvPr>
          <p:cNvSpPr txBox="1"/>
          <p:nvPr/>
        </p:nvSpPr>
        <p:spPr>
          <a:xfrm>
            <a:off x="126333" y="3866146"/>
            <a:ext cx="7220527" cy="307777"/>
          </a:xfrm>
          <a:prstGeom prst="rect">
            <a:avLst/>
          </a:prstGeom>
          <a:noFill/>
        </p:spPr>
        <p:txBody>
          <a:bodyPr wrap="square" rtlCol="0">
            <a:spAutoFit/>
          </a:bodyPr>
          <a:lstStyle/>
          <a:p>
            <a:r>
              <a:rPr lang="zh-CN" altLang="en-US" sz="1400" dirty="0"/>
              <a:t>蠕变预测规则实例</a:t>
            </a:r>
            <a:r>
              <a:rPr lang="en-US" altLang="zh-CN" sz="1400" dirty="0"/>
              <a:t>1</a:t>
            </a:r>
            <a:endParaRPr lang="zh-CN" altLang="en-US" sz="1400" dirty="0"/>
          </a:p>
        </p:txBody>
      </p:sp>
      <p:sp>
        <p:nvSpPr>
          <p:cNvPr id="36" name="文本框 35">
            <a:extLst>
              <a:ext uri="{FF2B5EF4-FFF2-40B4-BE49-F238E27FC236}">
                <a16:creationId xmlns:a16="http://schemas.microsoft.com/office/drawing/2014/main" xmlns="" id="{90AA0349-524E-4272-9D9E-8421EB639C76}"/>
              </a:ext>
            </a:extLst>
          </p:cNvPr>
          <p:cNvSpPr txBox="1"/>
          <p:nvPr/>
        </p:nvSpPr>
        <p:spPr>
          <a:xfrm>
            <a:off x="4886171" y="3825600"/>
            <a:ext cx="7220527" cy="307777"/>
          </a:xfrm>
          <a:prstGeom prst="rect">
            <a:avLst/>
          </a:prstGeom>
          <a:noFill/>
        </p:spPr>
        <p:txBody>
          <a:bodyPr wrap="square" rtlCol="0">
            <a:spAutoFit/>
          </a:bodyPr>
          <a:lstStyle/>
          <a:p>
            <a:r>
              <a:rPr lang="zh-CN" altLang="en-US" sz="1400" dirty="0"/>
              <a:t>蠕变预测规则实例</a:t>
            </a:r>
            <a:r>
              <a:rPr lang="en-US" altLang="zh-CN" sz="1400" dirty="0"/>
              <a:t>2</a:t>
            </a:r>
            <a:endParaRPr lang="zh-CN" altLang="en-US" sz="1400" dirty="0"/>
          </a:p>
        </p:txBody>
      </p:sp>
      <p:sp>
        <p:nvSpPr>
          <p:cNvPr id="33" name="标题 1">
            <a:extLst>
              <a:ext uri="{FF2B5EF4-FFF2-40B4-BE49-F238E27FC236}">
                <a16:creationId xmlns:a16="http://schemas.microsoft.com/office/drawing/2014/main" xmlns=""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r>
              <a:rPr lang="en-US" altLang="zh-CN" sz="2000" dirty="0">
                <a:solidFill>
                  <a:srgbClr val="FF0000"/>
                </a:solidFill>
              </a:rPr>
              <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2" name="矩形 1">
            <a:extLst>
              <a:ext uri="{FF2B5EF4-FFF2-40B4-BE49-F238E27FC236}">
                <a16:creationId xmlns:a16="http://schemas.microsoft.com/office/drawing/2014/main" xmlns=""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7" action="ppaction://hlinksldjump"/>
              </a:rPr>
              <a:t>返回</a:t>
            </a:r>
            <a:endParaRPr lang="zh-CN" altLang="en-US" dirty="0"/>
          </a:p>
        </p:txBody>
      </p:sp>
      <p:pic>
        <p:nvPicPr>
          <p:cNvPr id="5" name="图片 4">
            <a:extLst>
              <a:ext uri="{FF2B5EF4-FFF2-40B4-BE49-F238E27FC236}">
                <a16:creationId xmlns:a16="http://schemas.microsoft.com/office/drawing/2014/main" xmlns="" id="{4A566FE9-DC8B-4D9E-BBEA-27FA5B8028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447" y="4172610"/>
            <a:ext cx="4211960" cy="2640766"/>
          </a:xfrm>
          <a:prstGeom prst="rect">
            <a:avLst/>
          </a:prstGeom>
        </p:spPr>
      </p:pic>
      <p:pic>
        <p:nvPicPr>
          <p:cNvPr id="7" name="图片 6">
            <a:extLst>
              <a:ext uri="{FF2B5EF4-FFF2-40B4-BE49-F238E27FC236}">
                <a16:creationId xmlns:a16="http://schemas.microsoft.com/office/drawing/2014/main" xmlns="" id="{7EF87715-B84D-433B-93F8-9936CA8478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119" y="4152759"/>
            <a:ext cx="3250271" cy="2624110"/>
          </a:xfrm>
          <a:prstGeom prst="rect">
            <a:avLst/>
          </a:prstGeom>
        </p:spPr>
      </p:pic>
    </p:spTree>
    <p:extLst>
      <p:ext uri="{BB962C8B-B14F-4D97-AF65-F5344CB8AC3E}">
        <p14:creationId xmlns:p14="http://schemas.microsoft.com/office/powerpoint/2010/main" val="3697715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911968924"/>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7101691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xmlns=""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xmlns=""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xmlns=""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xmlns=""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xmlns=""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xmlns=""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xmlns=""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xmlns=""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xmlns=""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xmlns=""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xmlns=""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xmlns=""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xmlns=""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xmlns=""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xmlns="" val="174704882"/>
                    </a:ext>
                  </a:extLst>
                </a:gridCol>
                <a:gridCol w="759829">
                  <a:extLst>
                    <a:ext uri="{9D8B030D-6E8A-4147-A177-3AD203B41FA5}">
                      <a16:colId xmlns:a16="http://schemas.microsoft.com/office/drawing/2014/main" xmlns="" val="2945508070"/>
                    </a:ext>
                  </a:extLst>
                </a:gridCol>
                <a:gridCol w="759829">
                  <a:extLst>
                    <a:ext uri="{9D8B030D-6E8A-4147-A177-3AD203B41FA5}">
                      <a16:colId xmlns:a16="http://schemas.microsoft.com/office/drawing/2014/main" xmlns="" val="2795111710"/>
                    </a:ext>
                  </a:extLst>
                </a:gridCol>
                <a:gridCol w="759829">
                  <a:extLst>
                    <a:ext uri="{9D8B030D-6E8A-4147-A177-3AD203B41FA5}">
                      <a16:colId xmlns:a16="http://schemas.microsoft.com/office/drawing/2014/main" xmlns="" val="2443541619"/>
                    </a:ext>
                  </a:extLst>
                </a:gridCol>
                <a:gridCol w="759829">
                  <a:extLst>
                    <a:ext uri="{9D8B030D-6E8A-4147-A177-3AD203B41FA5}">
                      <a16:colId xmlns:a16="http://schemas.microsoft.com/office/drawing/2014/main" xmlns=""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792457489"/>
                  </a:ext>
                </a:extLst>
              </a:tr>
            </a:tbl>
          </a:graphicData>
        </a:graphic>
      </p:graphicFrame>
      <p:graphicFrame>
        <p:nvGraphicFramePr>
          <p:cNvPr id="13" name="表格 12">
            <a:extLst>
              <a:ext uri="{FF2B5EF4-FFF2-40B4-BE49-F238E27FC236}">
                <a16:creationId xmlns:a16="http://schemas.microsoft.com/office/drawing/2014/main" xmlns=""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xmlns="" val="2163569792"/>
                    </a:ext>
                  </a:extLst>
                </a:gridCol>
                <a:gridCol w="796443">
                  <a:extLst>
                    <a:ext uri="{9D8B030D-6E8A-4147-A177-3AD203B41FA5}">
                      <a16:colId xmlns:a16="http://schemas.microsoft.com/office/drawing/2014/main" xmlns="" val="3690071029"/>
                    </a:ext>
                  </a:extLst>
                </a:gridCol>
                <a:gridCol w="962368">
                  <a:extLst>
                    <a:ext uri="{9D8B030D-6E8A-4147-A177-3AD203B41FA5}">
                      <a16:colId xmlns:a16="http://schemas.microsoft.com/office/drawing/2014/main" xmlns="" val="2699605780"/>
                    </a:ext>
                  </a:extLst>
                </a:gridCol>
                <a:gridCol w="862813">
                  <a:extLst>
                    <a:ext uri="{9D8B030D-6E8A-4147-A177-3AD203B41FA5}">
                      <a16:colId xmlns:a16="http://schemas.microsoft.com/office/drawing/2014/main" xmlns=""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xmlns="" val="1405925321"/>
                  </a:ext>
                </a:extLst>
              </a:tr>
            </a:tbl>
          </a:graphicData>
        </a:graphic>
      </p:graphicFrame>
      <p:sp>
        <p:nvSpPr>
          <p:cNvPr id="18" name="矩形 17">
            <a:extLst>
              <a:ext uri="{FF2B5EF4-FFF2-40B4-BE49-F238E27FC236}">
                <a16:creationId xmlns:a16="http://schemas.microsoft.com/office/drawing/2014/main" xmlns=""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smtClean="0"/>
              <a:t>49</a:t>
            </a:r>
            <a:r>
              <a:rPr lang="zh-CN" altLang="en-US" sz="2200" dirty="0" smtClean="0"/>
              <a:t>篇文献精读与数据采集与存储</a:t>
            </a:r>
            <a:endParaRPr lang="zh-CN" altLang="en-US" sz="2200" dirty="0"/>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818558"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表结构数据分类与分析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6" name="图片 5"/>
          <p:cNvPicPr>
            <a:picLocks noChangeAspect="1"/>
          </p:cNvPicPr>
          <p:nvPr/>
        </p:nvPicPr>
        <p:blipFill>
          <a:blip r:embed="rId5"/>
          <a:stretch>
            <a:fillRect/>
          </a:stretch>
        </p:blipFill>
        <p:spPr>
          <a:xfrm>
            <a:off x="4912556" y="876583"/>
            <a:ext cx="3906707" cy="2623995"/>
          </a:xfrm>
          <a:prstGeom prst="rect">
            <a:avLst/>
          </a:prstGeom>
          <a:ln>
            <a:solidFill>
              <a:srgbClr val="FF0000"/>
            </a:solidFill>
          </a:ln>
        </p:spPr>
      </p:pic>
      <p:pic>
        <p:nvPicPr>
          <p:cNvPr id="8" name="图片 7"/>
          <p:cNvPicPr>
            <a:picLocks noChangeAspect="1"/>
          </p:cNvPicPr>
          <p:nvPr/>
        </p:nvPicPr>
        <p:blipFill>
          <a:blip r:embed="rId6"/>
          <a:stretch>
            <a:fillRect/>
          </a:stretch>
        </p:blipFill>
        <p:spPr>
          <a:xfrm>
            <a:off x="1610247" y="5989494"/>
            <a:ext cx="1635885" cy="868506"/>
          </a:xfrm>
          <a:prstGeom prst="rect">
            <a:avLst/>
          </a:prstGeom>
        </p:spPr>
      </p:pic>
      <p:grpSp>
        <p:nvGrpSpPr>
          <p:cNvPr id="3" name="组合 2"/>
          <p:cNvGrpSpPr/>
          <p:nvPr/>
        </p:nvGrpSpPr>
        <p:grpSpPr>
          <a:xfrm>
            <a:off x="425248" y="3521219"/>
            <a:ext cx="2627268" cy="3076134"/>
            <a:chOff x="112598" y="3521218"/>
            <a:chExt cx="2939918" cy="3095227"/>
          </a:xfrm>
        </p:grpSpPr>
        <p:pic>
          <p:nvPicPr>
            <p:cNvPr id="34" name="图片 33"/>
            <p:cNvPicPr>
              <a:picLocks noChangeAspect="1"/>
            </p:cNvPicPr>
            <p:nvPr/>
          </p:nvPicPr>
          <p:blipFill>
            <a:blip r:embed="rId7"/>
            <a:stretch>
              <a:fillRect/>
            </a:stretch>
          </p:blipFill>
          <p:spPr>
            <a:xfrm>
              <a:off x="126398" y="3542128"/>
              <a:ext cx="1435252" cy="1378401"/>
            </a:xfrm>
            <a:prstGeom prst="rect">
              <a:avLst/>
            </a:prstGeom>
          </p:spPr>
        </p:pic>
        <p:pic>
          <p:nvPicPr>
            <p:cNvPr id="7" name="图片 6"/>
            <p:cNvPicPr>
              <a:picLocks noChangeAspect="1"/>
            </p:cNvPicPr>
            <p:nvPr/>
          </p:nvPicPr>
          <p:blipFill>
            <a:blip r:embed="rId8"/>
            <a:stretch>
              <a:fillRect/>
            </a:stretch>
          </p:blipFill>
          <p:spPr>
            <a:xfrm>
              <a:off x="1807876" y="3551660"/>
              <a:ext cx="996010" cy="996010"/>
            </a:xfrm>
            <a:prstGeom prst="rect">
              <a:avLst/>
            </a:prstGeom>
          </p:spPr>
        </p:pic>
        <p:pic>
          <p:nvPicPr>
            <p:cNvPr id="9" name="图片 8"/>
            <p:cNvPicPr>
              <a:picLocks noChangeAspect="1"/>
            </p:cNvPicPr>
            <p:nvPr/>
          </p:nvPicPr>
          <p:blipFill>
            <a:blip r:embed="rId9"/>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10"/>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smtClean="0">
                  <a:solidFill>
                    <a:srgbClr val="FF0000"/>
                  </a:solidFill>
                </a:rPr>
                <a:t>Nosql</a:t>
              </a:r>
              <a:r>
                <a:rPr lang="zh-CN" altLang="en-US" sz="1400" b="1" dirty="0" smtClean="0">
                  <a:solidFill>
                    <a:srgbClr val="FF0000"/>
                  </a:solidFill>
                </a:rPr>
                <a:t>数据库</a:t>
              </a:r>
              <a:endParaRPr lang="zh-CN" altLang="en-US" sz="1400" b="1" dirty="0">
                <a:solidFill>
                  <a:srgbClr val="FF0000"/>
                </a:solidFill>
              </a:endParaRP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smtClean="0">
                  <a:solidFill>
                    <a:srgbClr val="FF0000"/>
                  </a:solidFill>
                </a:rPr>
                <a:t>Sql</a:t>
              </a:r>
              <a:r>
                <a:rPr lang="zh-CN" altLang="en-US" sz="1400" b="1" dirty="0" smtClean="0">
                  <a:solidFill>
                    <a:srgbClr val="FF0000"/>
                  </a:solidFill>
                </a:rPr>
                <a:t>数据库</a:t>
              </a:r>
              <a:endParaRPr lang="zh-CN" altLang="en-US" sz="1400" b="1" dirty="0">
                <a:solidFill>
                  <a:srgbClr val="FF0000"/>
                </a:solidFill>
              </a:endParaRP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smtClean="0">
                <a:solidFill>
                  <a:srgbClr val="FF0000"/>
                </a:solidFill>
              </a:rPr>
              <a:t>数据存储</a:t>
            </a:r>
            <a:endParaRPr lang="zh-CN" altLang="en-US" b="1" dirty="0">
              <a:solidFill>
                <a:srgbClr val="FF0000"/>
              </a:solidFill>
            </a:endParaRPr>
          </a:p>
        </p:txBody>
      </p:sp>
      <p:sp>
        <p:nvSpPr>
          <p:cNvPr id="5" name="椭圆 4"/>
          <p:cNvSpPr/>
          <p:nvPr/>
        </p:nvSpPr>
        <p:spPr>
          <a:xfrm>
            <a:off x="7053943" y="2149844"/>
            <a:ext cx="551297" cy="5590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500214" y="2560675"/>
            <a:ext cx="559188" cy="58029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61965" y="2560675"/>
            <a:ext cx="551297" cy="5590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186409" y="1628801"/>
            <a:ext cx="551297" cy="56481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repeatCount="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repeatCount="10000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repeatCount="100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009252352"/>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a:t>
              </a:r>
              <a:r>
                <a:rPr lang="zh-CN" altLang="en-US" sz="2000" b="1" dirty="0" smtClean="0"/>
                <a:t>作四</a:t>
              </a:r>
              <a:endParaRPr lang="zh-CN" altLang="en-US" sz="2000" b="1" dirty="0"/>
            </a:p>
          </p:txBody>
        </p:sp>
      </p:grpSp>
    </p:spTree>
    <p:extLst>
      <p:ext uri="{BB962C8B-B14F-4D97-AF65-F5344CB8AC3E}">
        <p14:creationId xmlns:p14="http://schemas.microsoft.com/office/powerpoint/2010/main" val="3660921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587311286"/>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24600</TotalTime>
  <Words>14301</Words>
  <Application>Microsoft Office PowerPoint</Application>
  <PresentationFormat>全屏显示(4:3)</PresentationFormat>
  <Paragraphs>3239</Paragraphs>
  <Slides>60</Slides>
  <Notes>34</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60</vt:i4>
      </vt:variant>
    </vt:vector>
  </HeadingPairs>
  <TitlesOfParts>
    <vt:vector size="76" baseType="lpstr">
      <vt:lpstr>等线</vt:lpstr>
      <vt:lpstr>方正姚体</vt:lpstr>
      <vt:lpstr>仿宋_GB2312</vt:lpstr>
      <vt:lpstr>华文宋体</vt:lpstr>
      <vt:lpstr>华文新魏</vt:lpstr>
      <vt:lpstr>宋体</vt:lpstr>
      <vt:lpstr>微软雅黑</vt:lpstr>
      <vt:lpstr>Arial</vt:lpstr>
      <vt:lpstr>Calibri</vt:lpstr>
      <vt:lpstr>Cambria Math</vt:lpstr>
      <vt:lpstr>Monotype Corsiva</vt:lpstr>
      <vt:lpstr>Times New Roman</vt:lpstr>
      <vt:lpstr>Wingdings</vt:lpstr>
      <vt:lpstr>Office 主题</vt:lpstr>
      <vt:lpstr>默认设计模板</vt:lpstr>
      <vt:lpstr>Worksheet</vt:lpstr>
      <vt:lpstr>基于机器学习的 镍基单晶高温合金材料 数据分析方法研究</vt:lpstr>
      <vt:lpstr>内容索引</vt:lpstr>
      <vt:lpstr>内容索引</vt:lpstr>
      <vt:lpstr>进度计划表</vt:lpstr>
      <vt:lpstr>内容索引</vt:lpstr>
      <vt:lpstr>工作进展总览</vt:lpstr>
      <vt:lpstr>49篇文献精读与数据采集与存储</vt:lpstr>
      <vt:lpstr>工作进展总览</vt:lpstr>
      <vt:lpstr>算法研究与实现</vt:lpstr>
      <vt:lpstr>1. 算法规范</vt:lpstr>
      <vt:lpstr>2. 机器学习算法库</vt:lpstr>
      <vt:lpstr>2. 机器学习算法库</vt:lpstr>
      <vt:lpstr>3. 数据驱动的机器学习算法流程实现</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工作进展总览</vt:lpstr>
      <vt:lpstr>性能预测方法研究</vt:lpstr>
      <vt:lpstr>基于聚类的最优回归集成学习方法</vt:lpstr>
      <vt:lpstr>基于聚类的最优回归集成学习方法预测蠕变寿命      —蠕变数据搜集</vt:lpstr>
      <vt:lpstr>PowerPoint 演示文稿</vt:lpstr>
      <vt:lpstr>PowerPoint 演示文稿</vt:lpstr>
      <vt:lpstr>基于聚类的最优回归集成学习方法预测蠕变寿命      —数据存在问题</vt:lpstr>
      <vt:lpstr>基于聚类的最优回归集成学习预测蠕变寿命         ---聚类的效果</vt:lpstr>
      <vt:lpstr>PowerPoint 演示文稿</vt:lpstr>
      <vt:lpstr>新属性计算    ---新属性的来源</vt:lpstr>
      <vt:lpstr>新属性计算    ---新属性的构造过程</vt:lpstr>
      <vt:lpstr>新属性计算    ---基于新属性的蠕变预测</vt:lpstr>
      <vt:lpstr>新属性计算    ---基于新属性的蠕变预测</vt:lpstr>
      <vt:lpstr>性能预测方法研究与实现</vt:lpstr>
      <vt:lpstr>任务详细描述和初步探索性工作</vt:lpstr>
      <vt:lpstr>基于多项式回归的形成焓预测——数据基本信息 （1）数据来源信息</vt:lpstr>
      <vt:lpstr>基于多项式回归的形成焓预测——数据基本信息 （2）数据集描述</vt:lpstr>
      <vt:lpstr>基于多项式回归的形成焓预测——数据基本信息 （3）属性描述信息</vt:lpstr>
      <vt:lpstr>基于多项式回归的形成焓预测—— 二元-三元系（有对应关系）合金形成焓预测</vt:lpstr>
      <vt:lpstr>基于多项式回归的形成焓预测—— 合金形成焓预测结果展示</vt:lpstr>
      <vt:lpstr>基于多项式回归的形成焓预测—— 合金形成焓预测结果展示</vt:lpstr>
      <vt:lpstr>基于遗传算法的关联关系挖掘—— 方法实现过程</vt:lpstr>
      <vt:lpstr>基于遗传算法的关联关系挖掘—— 二元和三元对应关系探索结果</vt:lpstr>
      <vt:lpstr>基于遗传算法的关联关系挖掘—— 二元预测三元形成焓</vt:lpstr>
      <vt:lpstr>工作进展总览</vt:lpstr>
      <vt:lpstr>平台总体架构</vt:lpstr>
      <vt:lpstr>平台的开发环境和运行环境</vt:lpstr>
      <vt:lpstr>平台展示—— 平台首页</vt:lpstr>
      <vt:lpstr>平台展示—— 首页数据搜索界面展示</vt:lpstr>
      <vt:lpstr>平台展示—— 用户画像构建</vt:lpstr>
      <vt:lpstr>平台展示—— 用户画像构建</vt:lpstr>
      <vt:lpstr>平台展示—— 数据上传与存储</vt:lpstr>
      <vt:lpstr>平台展示—— 基于主动学习的多层级交互式特征分析界面 </vt:lpstr>
      <vt:lpstr>平台展示—— 特征筛结果展示</vt:lpstr>
      <vt:lpstr>平台展示—— 机器学习算法分析</vt:lpstr>
      <vt:lpstr>机器学习算法—— 半自动化（模板）流水线</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2297</cp:revision>
  <dcterms:created xsi:type="dcterms:W3CDTF">2014-12-26T05:35:01Z</dcterms:created>
  <dcterms:modified xsi:type="dcterms:W3CDTF">2018-06-18T09:33:13Z</dcterms:modified>
</cp:coreProperties>
</file>